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 Target="slides/slide1.xml"/><Relationship Id="rId19" Type="http://schemas.openxmlformats.org/officeDocument/2006/relationships/font" Target="fonts/Roboto-boldItalic.fntdata"/><Relationship Id="rId6" Type="http://schemas.openxmlformats.org/officeDocument/2006/relationships/slide" Target="slides/slide2.xml"/><Relationship Id="rId18"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lab.research.google.com/drive/1UgTxD01CTpg5lhKjWtBPL31Z09Tti5LU"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46a079b2f_0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900"/>
              </a:spcBef>
              <a:spcAft>
                <a:spcPts val="0"/>
              </a:spcAft>
              <a:buNone/>
            </a:pPr>
            <a:r>
              <a:rPr b="1" lang="en-US" sz="1000">
                <a:solidFill>
                  <a:srgbClr val="212121"/>
                </a:solidFill>
                <a:highlight>
                  <a:srgbClr val="FFFFFF"/>
                </a:highlight>
                <a:latin typeface="Roboto"/>
                <a:ea typeface="Roboto"/>
                <a:cs typeface="Roboto"/>
                <a:sym typeface="Roboto"/>
              </a:rPr>
              <a:t>Abstract:</a:t>
            </a:r>
            <a:endParaRPr b="1" sz="1000">
              <a:solidFill>
                <a:srgbClr val="212121"/>
              </a:solidFill>
              <a:highlight>
                <a:srgbClr val="FFFFFF"/>
              </a:highlight>
              <a:latin typeface="Roboto"/>
              <a:ea typeface="Roboto"/>
              <a:cs typeface="Roboto"/>
              <a:sym typeface="Roboto"/>
            </a:endParaRPr>
          </a:p>
          <a:p>
            <a:pPr indent="0" lvl="0" marL="0" rtl="0" algn="l">
              <a:lnSpc>
                <a:spcPct val="115000"/>
              </a:lnSpc>
              <a:spcBef>
                <a:spcPts val="900"/>
              </a:spcBef>
              <a:spcAft>
                <a:spcPts val="0"/>
              </a:spcAft>
              <a:buNone/>
            </a:pPr>
            <a:r>
              <a:rPr lang="en-US" sz="1000">
                <a:solidFill>
                  <a:srgbClr val="212121"/>
                </a:solidFill>
                <a:highlight>
                  <a:srgbClr val="FFFFFF"/>
                </a:highlight>
                <a:latin typeface="Roboto"/>
                <a:ea typeface="Roboto"/>
                <a:cs typeface="Roboto"/>
                <a:sym typeface="Roboto"/>
              </a:rPr>
              <a:t>The sedimentation tank pH subteam aims to analyze how changing pH in sedimentation affects the overall performance of the process. More specifically, the team seeks to optimize the pH alongside a constant coagulant dosage for the sedimentation of clay contaminants. This will be done by measuring the turbidity of effluent water after sedimentation. This team currently has no laboratory data.</a:t>
            </a:r>
            <a:endParaRPr sz="1000"/>
          </a:p>
          <a:p>
            <a:pPr indent="0" lvl="0" marL="0" rtl="0" algn="l">
              <a:spcBef>
                <a:spcPts val="900"/>
              </a:spcBef>
              <a:spcAft>
                <a:spcPts val="0"/>
              </a:spcAft>
              <a:buNone/>
            </a:pPr>
            <a:r>
              <a:t/>
            </a:r>
            <a:endParaRPr sz="1000"/>
          </a:p>
          <a:p>
            <a:pPr indent="0" lvl="0" marL="0" rtl="0" algn="l">
              <a:spcBef>
                <a:spcPts val="0"/>
              </a:spcBef>
              <a:spcAft>
                <a:spcPts val="0"/>
              </a:spcAft>
              <a:buNone/>
            </a:pPr>
            <a:r>
              <a:rPr b="1" lang="en-US" sz="1000"/>
              <a:t>Full Report:</a:t>
            </a:r>
            <a:endParaRPr b="1" sz="1000"/>
          </a:p>
          <a:p>
            <a:pPr indent="0" lvl="0" marL="0" rtl="0" algn="l">
              <a:spcBef>
                <a:spcPts val="0"/>
              </a:spcBef>
              <a:spcAft>
                <a:spcPts val="0"/>
              </a:spcAft>
              <a:buNone/>
            </a:pPr>
            <a:r>
              <a:t/>
            </a:r>
            <a:endParaRPr b="1" sz="1000"/>
          </a:p>
          <a:p>
            <a:pPr indent="0" lvl="0" marL="0" rtl="0" algn="l">
              <a:spcBef>
                <a:spcPts val="0"/>
              </a:spcBef>
              <a:spcAft>
                <a:spcPts val="0"/>
              </a:spcAft>
              <a:buNone/>
            </a:pPr>
            <a:r>
              <a:rPr lang="en-US" sz="1000" u="sng">
                <a:solidFill>
                  <a:schemeClr val="hlink"/>
                </a:solidFill>
                <a:hlinkClick r:id="rId2"/>
              </a:rPr>
              <a:t>https://colab.research.google.com/drive/1UgTxD01CTpg5lhKjWtBPL31Z09Tti5LU</a:t>
            </a:r>
            <a:r>
              <a:rPr lang="en-US" sz="1000"/>
              <a:t> </a:t>
            </a:r>
            <a:endParaRPr sz="1000"/>
          </a:p>
        </p:txBody>
      </p:sp>
      <p:sp>
        <p:nvSpPr>
          <p:cNvPr id="82" name="Google Shape;82;g346a079b2f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1e446d9fc9_1_2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1000"/>
              <a:t>Description:</a:t>
            </a:r>
            <a:endParaRPr b="1" sz="1000"/>
          </a:p>
          <a:p>
            <a:pPr indent="0" lvl="0" marL="0" rtl="0" algn="l">
              <a:spcBef>
                <a:spcPts val="0"/>
              </a:spcBef>
              <a:spcAft>
                <a:spcPts val="0"/>
              </a:spcAft>
              <a:buClr>
                <a:schemeClr val="dk1"/>
              </a:buClr>
              <a:buSzPts val="1100"/>
              <a:buFont typeface="Arial"/>
              <a:buNone/>
            </a:pPr>
            <a:r>
              <a:t/>
            </a:r>
            <a:endParaRPr sz="1000"/>
          </a:p>
          <a:p>
            <a:pPr indent="0" lvl="0" marL="0" rtl="0" algn="l">
              <a:spcBef>
                <a:spcPts val="0"/>
              </a:spcBef>
              <a:spcAft>
                <a:spcPts val="0"/>
              </a:spcAft>
              <a:buClr>
                <a:schemeClr val="dk1"/>
              </a:buClr>
              <a:buSzPts val="1100"/>
              <a:buFont typeface="Arial"/>
              <a:buNone/>
            </a:pPr>
            <a:r>
              <a:rPr lang="en-US" sz="1000"/>
              <a:t>Our figure sources in a bibliography</a:t>
            </a:r>
            <a:endParaRPr sz="1000"/>
          </a:p>
          <a:p>
            <a:pPr indent="0" lvl="0" marL="0" rtl="0" algn="l">
              <a:spcBef>
                <a:spcPts val="0"/>
              </a:spcBef>
              <a:spcAft>
                <a:spcPts val="0"/>
              </a:spcAft>
              <a:buClr>
                <a:schemeClr val="dk1"/>
              </a:buClr>
              <a:buSzPts val="1100"/>
              <a:buFont typeface="Arial"/>
              <a:buNone/>
            </a:pPr>
            <a:r>
              <a:t/>
            </a:r>
            <a:endParaRPr sz="1000"/>
          </a:p>
        </p:txBody>
      </p:sp>
      <p:sp>
        <p:nvSpPr>
          <p:cNvPr id="211" name="Google Shape;211;g11e446d9fc9_1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1e54b4979e_2_14: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1000"/>
              <a:t>Presentation Summary:</a:t>
            </a:r>
            <a:endParaRPr b="1" sz="1000"/>
          </a:p>
          <a:p>
            <a:pPr indent="0" lvl="0" marL="0" rtl="0" algn="l">
              <a:spcBef>
                <a:spcPts val="0"/>
              </a:spcBef>
              <a:spcAft>
                <a:spcPts val="0"/>
              </a:spcAft>
              <a:buNone/>
            </a:pPr>
            <a:r>
              <a:t/>
            </a:r>
            <a:endParaRPr sz="1000"/>
          </a:p>
          <a:p>
            <a:pPr indent="0" lvl="0" marL="0" rtl="0" algn="l">
              <a:spcBef>
                <a:spcPts val="0"/>
              </a:spcBef>
              <a:spcAft>
                <a:spcPts val="0"/>
              </a:spcAft>
              <a:buNone/>
            </a:pPr>
            <a:r>
              <a:rPr lang="en-US" sz="1100"/>
              <a:t>This semester, the Sedimentation Tank pH subteam has reviewed other team’s work as well as the textbook in order to understand our process and lab system set-up, which we set up to the extent we could without a working PC. Our future tasks include testing our set-up once we put everything together with ProCoDa and varying pH in experiments while keeping other environmental variables constant. </a:t>
            </a:r>
            <a:endParaRPr sz="1100"/>
          </a:p>
        </p:txBody>
      </p:sp>
      <p:sp>
        <p:nvSpPr>
          <p:cNvPr id="219" name="Google Shape;219;g11e54b4979e_2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1e446d9fc9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1e446d9fc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1e54b4979e_1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b="1" lang="en-US" sz="1000">
                <a:solidFill>
                  <a:schemeClr val="dk1"/>
                </a:solidFill>
              </a:rPr>
              <a:t>Citations:</a:t>
            </a:r>
            <a:endParaRPr b="1" sz="1000">
              <a:solidFill>
                <a:schemeClr val="dk1"/>
              </a:solidFill>
            </a:endParaRPr>
          </a:p>
          <a:p>
            <a:pPr indent="0" lvl="0" marL="0" rtl="0" algn="l">
              <a:lnSpc>
                <a:spcPct val="115000"/>
              </a:lnSpc>
              <a:spcBef>
                <a:spcPts val="1200"/>
              </a:spcBef>
              <a:spcAft>
                <a:spcPts val="0"/>
              </a:spcAft>
              <a:buNone/>
            </a:pPr>
            <a:r>
              <a:rPr lang="en-US" sz="1000">
                <a:solidFill>
                  <a:schemeClr val="dk1"/>
                </a:solidFill>
              </a:rPr>
              <a:t>Fondriest Environmental, Inc. (2019, January 23). </a:t>
            </a:r>
            <a:r>
              <a:rPr i="1" lang="en-US" sz="1000">
                <a:solidFill>
                  <a:schemeClr val="dk1"/>
                </a:solidFill>
              </a:rPr>
              <a:t>Ph of Water</a:t>
            </a:r>
            <a:r>
              <a:rPr lang="en-US" sz="1000">
                <a:solidFill>
                  <a:schemeClr val="dk1"/>
                </a:solidFill>
              </a:rPr>
              <a:t>. Environmental Measurement Systems. Retrieved March 20, 2022, from https://www.fondriest.com/environmental-measurements/parameters/water-quality/ph/#p7 </a:t>
            </a:r>
            <a:endParaRPr sz="1000">
              <a:solidFill>
                <a:schemeClr val="dk1"/>
              </a:solidFill>
            </a:endParaRPr>
          </a:p>
          <a:p>
            <a:pPr indent="0" lvl="0" marL="0" rtl="0" algn="l">
              <a:lnSpc>
                <a:spcPct val="115000"/>
              </a:lnSpc>
              <a:spcBef>
                <a:spcPts val="1200"/>
              </a:spcBef>
              <a:spcAft>
                <a:spcPts val="0"/>
              </a:spcAft>
              <a:buNone/>
            </a:pPr>
            <a:r>
              <a:rPr lang="en-US" sz="1000">
                <a:solidFill>
                  <a:schemeClr val="dk1"/>
                </a:solidFill>
              </a:rPr>
              <a:t>NASA. (n.d.). </a:t>
            </a:r>
            <a:r>
              <a:rPr i="1" lang="en-US" sz="1000">
                <a:solidFill>
                  <a:schemeClr val="dk1"/>
                </a:solidFill>
              </a:rPr>
              <a:t>Water quality</a:t>
            </a:r>
            <a:r>
              <a:rPr lang="en-US" sz="1000">
                <a:solidFill>
                  <a:schemeClr val="dk1"/>
                </a:solidFill>
              </a:rPr>
              <a:t>. Crooked River Project. Retrieved March 20, 2022, from https://www.grc.nasa.gov/www/k-12/fenlewis/Waterquality.html#:~:text=The%20pH%20of%20river%20water,river%20water%20is%20around%207.4. </a:t>
            </a:r>
            <a:endParaRPr sz="1000"/>
          </a:p>
          <a:p>
            <a:pPr indent="0" lvl="0" marL="0" rtl="0" algn="l">
              <a:spcBef>
                <a:spcPts val="1200"/>
              </a:spcBef>
              <a:spcAft>
                <a:spcPts val="0"/>
              </a:spcAft>
              <a:buNone/>
            </a:pPr>
            <a:r>
              <a:t/>
            </a:r>
            <a:endParaRPr sz="1000"/>
          </a:p>
          <a:p>
            <a:pPr indent="0" lvl="0" marL="0" rtl="0" algn="l">
              <a:spcBef>
                <a:spcPts val="0"/>
              </a:spcBef>
              <a:spcAft>
                <a:spcPts val="0"/>
              </a:spcAft>
              <a:buNone/>
            </a:pPr>
            <a:r>
              <a:rPr b="1" lang="en-US" sz="1000"/>
              <a:t>Figures:</a:t>
            </a:r>
            <a:endParaRPr b="1" sz="1000"/>
          </a:p>
          <a:p>
            <a:pPr indent="0" lvl="0" marL="0" rtl="0" algn="l">
              <a:spcBef>
                <a:spcPts val="0"/>
              </a:spcBef>
              <a:spcAft>
                <a:spcPts val="0"/>
              </a:spcAft>
              <a:buNone/>
            </a:pPr>
            <a:r>
              <a:t/>
            </a:r>
            <a:endParaRPr sz="1000"/>
          </a:p>
          <a:p>
            <a:pPr indent="0" lvl="0" marL="0" rtl="0" algn="l">
              <a:spcBef>
                <a:spcPts val="0"/>
              </a:spcBef>
              <a:spcAft>
                <a:spcPts val="0"/>
              </a:spcAft>
              <a:buNone/>
            </a:pPr>
            <a:r>
              <a:rPr lang="en-US" sz="1000"/>
              <a:t>Figure 1 shows the variation of pH over a day at different alkalinities (Fondriest Environmental, Inc). Figure 2 shows an example of the water </a:t>
            </a:r>
            <a:r>
              <a:rPr lang="en-US" sz="1000"/>
              <a:t>sources</a:t>
            </a:r>
            <a:r>
              <a:rPr lang="en-US" sz="1000"/>
              <a:t> to be purified in the AguaClara plants.</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b="1" lang="en-US" sz="1000"/>
              <a:t>Description:</a:t>
            </a:r>
            <a:endParaRPr b="1" sz="1000"/>
          </a:p>
          <a:p>
            <a:pPr indent="0" lvl="0" marL="0" rtl="0" algn="l">
              <a:spcBef>
                <a:spcPts val="0"/>
              </a:spcBef>
              <a:spcAft>
                <a:spcPts val="0"/>
              </a:spcAft>
              <a:buNone/>
            </a:pPr>
            <a:r>
              <a:t/>
            </a:r>
            <a:endParaRPr sz="1000"/>
          </a:p>
          <a:p>
            <a:pPr indent="0" lvl="0" marL="0" rtl="0" algn="l">
              <a:spcBef>
                <a:spcPts val="0"/>
              </a:spcBef>
              <a:spcAft>
                <a:spcPts val="0"/>
              </a:spcAft>
              <a:buNone/>
            </a:pPr>
            <a:r>
              <a:rPr lang="en-US" sz="1000"/>
              <a:t>Since AguaClara plants use streams and rivers as </a:t>
            </a:r>
            <a:r>
              <a:rPr lang="en-US" sz="1000"/>
              <a:t>their</a:t>
            </a:r>
            <a:r>
              <a:rPr lang="en-US" sz="1000"/>
              <a:t> water supply, this water is </a:t>
            </a:r>
            <a:r>
              <a:rPr lang="en-US" sz="1000"/>
              <a:t>subject</a:t>
            </a:r>
            <a:r>
              <a:rPr lang="en-US" sz="1000"/>
              <a:t> to a lot of pH variation due to weather, algal </a:t>
            </a:r>
            <a:r>
              <a:rPr lang="en-US" sz="1000"/>
              <a:t>photosynthesis</a:t>
            </a:r>
            <a:r>
              <a:rPr lang="en-US" sz="1000"/>
              <a:t> and </a:t>
            </a:r>
            <a:r>
              <a:rPr lang="en-US" sz="1000"/>
              <a:t>respiration</a:t>
            </a:r>
            <a:r>
              <a:rPr lang="en-US" sz="1000"/>
              <a:t>, and general geography.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p:txBody>
      </p:sp>
      <p:sp>
        <p:nvSpPr>
          <p:cNvPr id="100" name="Google Shape;100;g11e54b4979e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1e54b4979e_1_1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b="1" lang="en-US" sz="1000">
                <a:solidFill>
                  <a:schemeClr val="dk1"/>
                </a:solidFill>
              </a:rPr>
              <a:t>Citations:</a:t>
            </a:r>
            <a:endParaRPr b="1"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000">
                <a:solidFill>
                  <a:schemeClr val="dk1"/>
                </a:solidFill>
              </a:rPr>
              <a:t>Vesga-Rodríguez, C. P., Donado-Garzón, L. D., &amp; Weber-Shirk, M. (2018, November 19). </a:t>
            </a:r>
            <a:r>
              <a:rPr i="1" lang="en-US" sz="1000">
                <a:solidFill>
                  <a:schemeClr val="dk1"/>
                </a:solidFill>
              </a:rPr>
              <a:t>Evaluation of high rate sedimentation lab-scale tank performance in drinking water treatment</a:t>
            </a:r>
            <a:r>
              <a:rPr lang="en-US" sz="1000">
                <a:solidFill>
                  <a:schemeClr val="dk1"/>
                </a:solidFill>
              </a:rPr>
              <a:t>. Revista Facultad de Ingeniería Universidad de Antioquia. Retrieved March 20, 2022, from https://www.redalyc.org/journal/430/43065097002/html/ </a:t>
            </a:r>
            <a:endParaRPr sz="1000">
              <a:solidFill>
                <a:schemeClr val="dk1"/>
              </a:solidFill>
            </a:endParaRPr>
          </a:p>
          <a:p>
            <a:pPr indent="0" lvl="0" marL="0" rtl="0" algn="l">
              <a:lnSpc>
                <a:spcPct val="115000"/>
              </a:lnSpc>
              <a:spcBef>
                <a:spcPts val="1200"/>
              </a:spcBef>
              <a:spcAft>
                <a:spcPts val="0"/>
              </a:spcAft>
              <a:buNone/>
            </a:pPr>
            <a:r>
              <a:rPr lang="en-US" sz="1000">
                <a:solidFill>
                  <a:schemeClr val="dk1"/>
                </a:solidFill>
              </a:rPr>
              <a:t>Different factors will change how efficient sedimentation is: temperature and pH can both change viscosity which changes the velocity of settling flocs, which is change the extent of sedimentation. </a:t>
            </a:r>
            <a:endParaRPr sz="1000">
              <a:solidFill>
                <a:schemeClr val="dk1"/>
              </a:solidFill>
            </a:endParaRPr>
          </a:p>
          <a:p>
            <a:pPr indent="0" lvl="0" marL="0" rtl="0" algn="l">
              <a:lnSpc>
                <a:spcPct val="115000"/>
              </a:lnSpc>
              <a:spcBef>
                <a:spcPts val="1200"/>
              </a:spcBef>
              <a:spcAft>
                <a:spcPts val="0"/>
              </a:spcAft>
              <a:buNone/>
            </a:pPr>
            <a:r>
              <a:rPr b="1" lang="en-US" sz="1000">
                <a:solidFill>
                  <a:schemeClr val="dk1"/>
                </a:solidFill>
              </a:rPr>
              <a:t>Figures:</a:t>
            </a:r>
            <a:endParaRPr b="1" sz="1000"/>
          </a:p>
          <a:p>
            <a:pPr indent="0" lvl="0" marL="0" rtl="0" algn="l">
              <a:spcBef>
                <a:spcPts val="1200"/>
              </a:spcBef>
              <a:spcAft>
                <a:spcPts val="0"/>
              </a:spcAft>
              <a:buNone/>
            </a:pPr>
            <a:r>
              <a:rPr lang="en-US" sz="1000"/>
              <a:t>Figure 3: Shows the calculation of particle settling </a:t>
            </a:r>
            <a:r>
              <a:rPr lang="en-US" sz="1000"/>
              <a:t>velocity, indicates importance of water flow velocity, which is thought to be varied based on pH (Vesga-Rodriguez)</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b="1" lang="en-US" sz="1000"/>
              <a:t>Description:</a:t>
            </a:r>
            <a:endParaRPr b="1" sz="1000"/>
          </a:p>
          <a:p>
            <a:pPr indent="0" lvl="0" marL="0" rtl="0" algn="l">
              <a:spcBef>
                <a:spcPts val="0"/>
              </a:spcBef>
              <a:spcAft>
                <a:spcPts val="0"/>
              </a:spcAft>
              <a:buNone/>
            </a:pPr>
            <a:r>
              <a:t/>
            </a:r>
            <a:endParaRPr b="1" sz="1000"/>
          </a:p>
          <a:p>
            <a:pPr indent="0" lvl="0" marL="0" rtl="0" algn="l">
              <a:spcBef>
                <a:spcPts val="0"/>
              </a:spcBef>
              <a:spcAft>
                <a:spcPts val="0"/>
              </a:spcAft>
              <a:buNone/>
            </a:pPr>
            <a:r>
              <a:rPr lang="en-US" sz="1000">
                <a:solidFill>
                  <a:schemeClr val="dk1"/>
                </a:solidFill>
              </a:rPr>
              <a:t>Based off previous research and observation, a change in pH could change how flocs interact with each other in tank. Since the flocs are partially charged, this effect is compounded. Clay particles are mostly negatively charged, while coagulant is positively charged. Although these components are stuck together during flocculation, acid and base may change these interactions and any residuals if it’s introduced before sedimentation. Acids and bases are made up of positive and negative components, which could possibly stabilize the charges of coagulant and clay in solution.</a:t>
            </a:r>
            <a:endParaRPr sz="1000">
              <a:solidFill>
                <a:schemeClr val="dk1"/>
              </a:solidFill>
            </a:endParaRPr>
          </a:p>
          <a:p>
            <a:pPr indent="0" lvl="0" marL="0" rtl="0" algn="l">
              <a:spcBef>
                <a:spcPts val="0"/>
              </a:spcBef>
              <a:spcAft>
                <a:spcPts val="0"/>
              </a:spcAft>
              <a:buNone/>
            </a:pPr>
            <a:r>
              <a:rPr lang="en-US" sz="1000">
                <a:solidFill>
                  <a:schemeClr val="dk1"/>
                </a:solidFill>
              </a:rPr>
              <a:t>Additionally, changing pH can also change the viscosity of water, and therefore flocs might fall faster or slower when forming floc blanket at certain pHs. </a:t>
            </a:r>
            <a:endParaRPr sz="1000">
              <a:solidFill>
                <a:schemeClr val="dk1"/>
              </a:solidFill>
            </a:endParaRPr>
          </a:p>
          <a:p>
            <a:pPr indent="0" lvl="0" marL="0" rtl="0" algn="l">
              <a:spcBef>
                <a:spcPts val="0"/>
              </a:spcBef>
              <a:spcAft>
                <a:spcPts val="0"/>
              </a:spcAft>
              <a:buNone/>
            </a:pPr>
            <a:r>
              <a:rPr lang="en-US" sz="1000">
                <a:solidFill>
                  <a:schemeClr val="dk1"/>
                </a:solidFill>
              </a:rPr>
              <a:t>Finding out the ideal pH can help us work on steps to stabilize the pH at the optimal level and inform plant operators on sedimentation rates based on water pH, which is testable. </a:t>
            </a:r>
            <a:endParaRPr sz="1000">
              <a:solidFill>
                <a:schemeClr val="dk1"/>
              </a:solidFill>
            </a:endParaRPr>
          </a:p>
        </p:txBody>
      </p:sp>
      <p:sp>
        <p:nvSpPr>
          <p:cNvPr id="112" name="Google Shape;112;g11e54b4979e_1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11253c77e_0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1000"/>
              <a:t>Figures:</a:t>
            </a:r>
            <a:endParaRPr b="1" sz="1000"/>
          </a:p>
          <a:p>
            <a:pPr indent="0" lvl="0" marL="0" rtl="0" algn="l">
              <a:spcBef>
                <a:spcPts val="0"/>
              </a:spcBef>
              <a:spcAft>
                <a:spcPts val="0"/>
              </a:spcAft>
              <a:buNone/>
            </a:pPr>
            <a:r>
              <a:t/>
            </a:r>
            <a:endParaRPr b="1" sz="1000"/>
          </a:p>
          <a:p>
            <a:pPr indent="0" lvl="0" marL="0" rtl="0" algn="l">
              <a:spcBef>
                <a:spcPts val="0"/>
              </a:spcBef>
              <a:spcAft>
                <a:spcPts val="0"/>
              </a:spcAft>
              <a:buNone/>
            </a:pPr>
            <a:r>
              <a:rPr lang="en-US" sz="1000"/>
              <a:t>Figure 4 is described below</a:t>
            </a:r>
            <a:endParaRPr sz="1000"/>
          </a:p>
          <a:p>
            <a:pPr indent="0" lvl="0" marL="0" rtl="0" algn="l">
              <a:spcBef>
                <a:spcPts val="0"/>
              </a:spcBef>
              <a:spcAft>
                <a:spcPts val="0"/>
              </a:spcAft>
              <a:buNone/>
            </a:pPr>
            <a:r>
              <a:t/>
            </a:r>
            <a:endParaRPr b="1" sz="1000"/>
          </a:p>
          <a:p>
            <a:pPr indent="0" lvl="0" marL="0" rtl="0" algn="l">
              <a:spcBef>
                <a:spcPts val="0"/>
              </a:spcBef>
              <a:spcAft>
                <a:spcPts val="0"/>
              </a:spcAft>
              <a:buNone/>
            </a:pPr>
            <a:r>
              <a:rPr b="1" lang="en-US" sz="1000"/>
              <a:t>Description:</a:t>
            </a:r>
            <a:endParaRPr b="1" sz="1000"/>
          </a:p>
          <a:p>
            <a:pPr indent="0" lvl="0" marL="0" rtl="0" algn="l">
              <a:spcBef>
                <a:spcPts val="0"/>
              </a:spcBef>
              <a:spcAft>
                <a:spcPts val="0"/>
              </a:spcAft>
              <a:buNone/>
            </a:pPr>
            <a:r>
              <a:t/>
            </a:r>
            <a:endParaRPr sz="1000"/>
          </a:p>
          <a:p>
            <a:pPr indent="0" lvl="0" marL="0" rtl="0" algn="l">
              <a:spcBef>
                <a:spcPts val="0"/>
              </a:spcBef>
              <a:spcAft>
                <a:spcPts val="0"/>
              </a:spcAft>
              <a:buNone/>
            </a:pPr>
            <a:r>
              <a:rPr lang="en-US" sz="1000"/>
              <a:t>Our experimental setup includes 4 pumps: one for water, clay, acid, and coagulant (PACl), two turbidimeters, a </a:t>
            </a:r>
            <a:r>
              <a:rPr lang="en-US" sz="1000"/>
              <a:t>flocculator</a:t>
            </a:r>
            <a:r>
              <a:rPr lang="en-US" sz="1000"/>
              <a:t>, and a sedimentation tank. In order to measure what pH optimizes sedimentation, we will first measure the turbidity of </a:t>
            </a:r>
            <a:r>
              <a:rPr lang="en-US" sz="1000"/>
              <a:t>influent</a:t>
            </a:r>
            <a:r>
              <a:rPr lang="en-US" sz="1000"/>
              <a:t> water mixed with clay,a and then remeasure </a:t>
            </a:r>
            <a:r>
              <a:rPr lang="en-US" sz="1000"/>
              <a:t>turbidity</a:t>
            </a:r>
            <a:r>
              <a:rPr lang="en-US" sz="1000"/>
              <a:t> after the water has gone through flocculation and sedimentation. Acid is pumped into the main tubing pathway after flocculation, and  right before sedimentation occurs. Settled flocs will be pumped out, and the remaining water will be pumped into the second turbidimeter to measure how the turbidity has changed from before and after the water treatment process. The outflow will then be connect to the effluent flocs from the tank, and be disposed of as waste.</a:t>
            </a:r>
            <a:endParaRPr sz="1000"/>
          </a:p>
        </p:txBody>
      </p:sp>
      <p:sp>
        <p:nvSpPr>
          <p:cNvPr id="123" name="Google Shape;123;g111253c77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e446d9fc9_0_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1000"/>
              <a:t>Description:</a:t>
            </a:r>
            <a:endParaRPr b="1" sz="1000"/>
          </a:p>
          <a:p>
            <a:pPr indent="0" lvl="0" marL="0" rtl="0" algn="l">
              <a:spcBef>
                <a:spcPts val="0"/>
              </a:spcBef>
              <a:spcAft>
                <a:spcPts val="0"/>
              </a:spcAft>
              <a:buNone/>
            </a:pPr>
            <a:r>
              <a:t/>
            </a:r>
            <a:endParaRPr sz="1000"/>
          </a:p>
          <a:p>
            <a:pPr indent="0" lvl="0" marL="0" rtl="0" algn="l">
              <a:spcBef>
                <a:spcPts val="0"/>
              </a:spcBef>
              <a:spcAft>
                <a:spcPts val="0"/>
              </a:spcAft>
              <a:buNone/>
            </a:pPr>
            <a:r>
              <a:rPr lang="en-US" sz="1000"/>
              <a:t>This setup is the same as the schematic drawing. </a:t>
            </a:r>
            <a:endParaRPr sz="1000"/>
          </a:p>
        </p:txBody>
      </p:sp>
      <p:sp>
        <p:nvSpPr>
          <p:cNvPr id="158" name="Google Shape;158;g11e446d9fc9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1e446d9fc9_1_1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b="1" lang="en-US" sz="1000">
                <a:solidFill>
                  <a:schemeClr val="dk1"/>
                </a:solidFill>
              </a:rPr>
              <a:t>Citations:</a:t>
            </a:r>
            <a:endParaRPr b="1" sz="1000">
              <a:solidFill>
                <a:schemeClr val="dk1"/>
              </a:solidFill>
            </a:endParaRPr>
          </a:p>
          <a:p>
            <a:pPr indent="0" lvl="0" marL="0" rtl="0" algn="l">
              <a:lnSpc>
                <a:spcPct val="115000"/>
              </a:lnSpc>
              <a:spcBef>
                <a:spcPts val="1200"/>
              </a:spcBef>
              <a:spcAft>
                <a:spcPts val="0"/>
              </a:spcAft>
              <a:buNone/>
            </a:pPr>
            <a:r>
              <a:rPr lang="en-US" sz="1000">
                <a:solidFill>
                  <a:schemeClr val="dk1"/>
                </a:solidFill>
              </a:rPr>
              <a:t>Swift, T., Swanson, L., Bretherick, A., &amp; Rimmer, S. (2015). Measuring poly(acrylamide) flocculants in fresh water using inter-polymer complex formation. </a:t>
            </a:r>
            <a:r>
              <a:rPr i="1" lang="en-US" sz="1000">
                <a:solidFill>
                  <a:schemeClr val="dk1"/>
                </a:solidFill>
              </a:rPr>
              <a:t>Environmental Science: Water Research &amp; Technology</a:t>
            </a:r>
            <a:r>
              <a:rPr lang="en-US" sz="1000">
                <a:solidFill>
                  <a:schemeClr val="dk1"/>
                </a:solidFill>
              </a:rPr>
              <a:t>, </a:t>
            </a:r>
            <a:r>
              <a:rPr i="1" lang="en-US" sz="1000">
                <a:solidFill>
                  <a:schemeClr val="dk1"/>
                </a:solidFill>
              </a:rPr>
              <a:t>1</a:t>
            </a:r>
            <a:r>
              <a:rPr lang="en-US" sz="1000">
                <a:solidFill>
                  <a:schemeClr val="dk1"/>
                </a:solidFill>
              </a:rPr>
              <a:t>(3), 332–340. https://doi.org/10.1039/c4ew00092g </a:t>
            </a:r>
            <a:endParaRPr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000">
                <a:solidFill>
                  <a:schemeClr val="dk1"/>
                </a:solidFill>
              </a:rPr>
              <a:t>Robin.ph. (n.d.). </a:t>
            </a:r>
            <a:r>
              <a:rPr i="1" lang="en-US" sz="1000">
                <a:solidFill>
                  <a:schemeClr val="dk1"/>
                </a:solidFill>
              </a:rPr>
              <a:t>Scale of ph Value for Acid and Alkaline Solutions, Vector Isolated or White Background</a:t>
            </a:r>
            <a:r>
              <a:rPr lang="en-US" sz="1000">
                <a:solidFill>
                  <a:schemeClr val="dk1"/>
                </a:solidFill>
              </a:rPr>
              <a:t>. Shutterstock. Retrieved March 20, 2022, from https://www.shutterstock.com/image-vector/scale-ph-value-acid-alkaline-solutions-744781354. </a:t>
            </a:r>
            <a:endParaRPr sz="1000">
              <a:solidFill>
                <a:schemeClr val="dk1"/>
              </a:solidFill>
            </a:endParaRPr>
          </a:p>
          <a:p>
            <a:pPr indent="0" lvl="0" marL="0" rtl="0" algn="l">
              <a:spcBef>
                <a:spcPts val="1200"/>
              </a:spcBef>
              <a:spcAft>
                <a:spcPts val="0"/>
              </a:spcAft>
              <a:buNone/>
            </a:pPr>
            <a:r>
              <a:rPr b="1" lang="en-US" sz="1000"/>
              <a:t>Figures:</a:t>
            </a:r>
            <a:endParaRPr b="1" sz="1000"/>
          </a:p>
          <a:p>
            <a:pPr indent="0" lvl="0" marL="0" rtl="0" algn="l">
              <a:spcBef>
                <a:spcPts val="0"/>
              </a:spcBef>
              <a:spcAft>
                <a:spcPts val="0"/>
              </a:spcAft>
              <a:buNone/>
            </a:pPr>
            <a:r>
              <a:t/>
            </a:r>
            <a:endParaRPr sz="1000"/>
          </a:p>
          <a:p>
            <a:pPr indent="0" lvl="0" marL="0" rtl="0" algn="l">
              <a:spcBef>
                <a:spcPts val="0"/>
              </a:spcBef>
              <a:spcAft>
                <a:spcPts val="0"/>
              </a:spcAft>
              <a:buNone/>
            </a:pPr>
            <a:r>
              <a:rPr lang="en-US" sz="1000"/>
              <a:t>Figure 6 shows various floc sizes and their categories based on diameter, which affect sedimentation (Swift)</a:t>
            </a:r>
            <a:endParaRPr sz="1000"/>
          </a:p>
          <a:p>
            <a:pPr indent="0" lvl="0" marL="0" rtl="0" algn="l">
              <a:spcBef>
                <a:spcPts val="0"/>
              </a:spcBef>
              <a:spcAft>
                <a:spcPts val="0"/>
              </a:spcAft>
              <a:buNone/>
            </a:pPr>
            <a:r>
              <a:rPr lang="en-US" sz="1000"/>
              <a:t>Figure 7 shows a pH scale based on concentrations of H+ ions and OH- ions (Robin.ph)</a:t>
            </a:r>
            <a:endParaRPr sz="1000"/>
          </a:p>
          <a:p>
            <a:pPr indent="0" lvl="0" marL="0" rtl="0" algn="l">
              <a:spcBef>
                <a:spcPts val="0"/>
              </a:spcBef>
              <a:spcAft>
                <a:spcPts val="0"/>
              </a:spcAft>
              <a:buNone/>
            </a:pPr>
            <a:r>
              <a:t/>
            </a:r>
            <a:endParaRPr sz="1000"/>
          </a:p>
          <a:p>
            <a:pPr indent="0" lvl="0" marL="0" rtl="0" algn="l">
              <a:spcBef>
                <a:spcPts val="0"/>
              </a:spcBef>
              <a:spcAft>
                <a:spcPts val="0"/>
              </a:spcAft>
              <a:buClr>
                <a:schemeClr val="dk1"/>
              </a:buClr>
              <a:buSzPts val="1100"/>
              <a:buFont typeface="Arial"/>
              <a:buNone/>
            </a:pPr>
            <a:r>
              <a:rPr b="1" lang="en-US" sz="1000">
                <a:solidFill>
                  <a:schemeClr val="dk1"/>
                </a:solidFill>
              </a:rPr>
              <a:t>Description: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US" sz="1000"/>
              <a:t>We needed to review past student’s experiments and learn about the set-up in order to understand how our system will work</a:t>
            </a:r>
            <a:endParaRPr sz="1000"/>
          </a:p>
          <a:p>
            <a:pPr indent="0" lvl="0" marL="0" rtl="0" algn="l">
              <a:spcBef>
                <a:spcPts val="0"/>
              </a:spcBef>
              <a:spcAft>
                <a:spcPts val="0"/>
              </a:spcAft>
              <a:buNone/>
            </a:pPr>
            <a:r>
              <a:rPr lang="en-US" sz="1000"/>
              <a:t>We built our system in the lab, but faced a lot of challenges because of the lack of materials</a:t>
            </a:r>
            <a:endParaRPr sz="1000"/>
          </a:p>
        </p:txBody>
      </p:sp>
      <p:sp>
        <p:nvSpPr>
          <p:cNvPr id="181" name="Google Shape;181;g11e446d9fc9_1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d8aa0ef8d_0_1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1000"/>
              <a:t>Description:</a:t>
            </a:r>
            <a:endParaRPr b="1" sz="1000"/>
          </a:p>
          <a:p>
            <a:pPr indent="0" lvl="0" marL="0" rtl="0" algn="l">
              <a:spcBef>
                <a:spcPts val="0"/>
              </a:spcBef>
              <a:spcAft>
                <a:spcPts val="0"/>
              </a:spcAft>
              <a:buClr>
                <a:schemeClr val="dk1"/>
              </a:buClr>
              <a:buSzPts val="1100"/>
              <a:buFont typeface="Arial"/>
              <a:buNone/>
            </a:pPr>
            <a:r>
              <a:t/>
            </a:r>
            <a:endParaRPr sz="1000"/>
          </a:p>
          <a:p>
            <a:pPr indent="0" lvl="0" marL="0" rtl="0" algn="l">
              <a:spcBef>
                <a:spcPts val="0"/>
              </a:spcBef>
              <a:spcAft>
                <a:spcPts val="0"/>
              </a:spcAft>
              <a:buClr>
                <a:schemeClr val="dk1"/>
              </a:buClr>
              <a:buSzPts val="1100"/>
              <a:buFont typeface="Arial"/>
              <a:buNone/>
            </a:pPr>
            <a:r>
              <a:rPr lang="en-US" sz="1000"/>
              <a:t>Rather than run out own experiment to find optimal dosages and </a:t>
            </a:r>
            <a:r>
              <a:rPr lang="en-US" sz="1000"/>
              <a:t>flow rates</a:t>
            </a:r>
            <a:r>
              <a:rPr lang="en-US" sz="1000"/>
              <a:t>, it’s more </a:t>
            </a:r>
            <a:r>
              <a:rPr lang="en-US" sz="1000"/>
              <a:t>efficient</a:t>
            </a:r>
            <a:r>
              <a:rPr lang="en-US" sz="1000"/>
              <a:t> to pull data from other subteams. </a:t>
            </a:r>
            <a:endParaRPr sz="1000"/>
          </a:p>
          <a:p>
            <a:pPr indent="0" lvl="0" marL="0" rtl="0" algn="l">
              <a:spcBef>
                <a:spcPts val="0"/>
              </a:spcBef>
              <a:spcAft>
                <a:spcPts val="0"/>
              </a:spcAft>
              <a:buClr>
                <a:schemeClr val="dk1"/>
              </a:buClr>
              <a:buSzPts val="1100"/>
              <a:buFont typeface="Arial"/>
              <a:buNone/>
            </a:pPr>
            <a:r>
              <a:rPr lang="en-US" sz="1000"/>
              <a:t>We don’t have a working computer currently.</a:t>
            </a:r>
            <a:endParaRPr sz="1000"/>
          </a:p>
          <a:p>
            <a:pPr indent="0" lvl="0" marL="0" rtl="0" algn="l">
              <a:spcBef>
                <a:spcPts val="0"/>
              </a:spcBef>
              <a:spcAft>
                <a:spcPts val="0"/>
              </a:spcAft>
              <a:buClr>
                <a:schemeClr val="dk1"/>
              </a:buClr>
              <a:buSzPts val="1100"/>
              <a:buFont typeface="Arial"/>
              <a:buNone/>
            </a:pPr>
            <a:r>
              <a:rPr lang="en-US" sz="1000"/>
              <a:t>We have to make sure we don’t have any leakages we have to fix.</a:t>
            </a:r>
            <a:endParaRPr sz="1000"/>
          </a:p>
          <a:p>
            <a:pPr indent="0" lvl="0" marL="0" rtl="0" algn="l">
              <a:spcBef>
                <a:spcPts val="0"/>
              </a:spcBef>
              <a:spcAft>
                <a:spcPts val="0"/>
              </a:spcAft>
              <a:buClr>
                <a:schemeClr val="dk1"/>
              </a:buClr>
              <a:buSzPts val="1100"/>
              <a:buFont typeface="Arial"/>
              <a:buNone/>
            </a:pPr>
            <a:r>
              <a:t/>
            </a:r>
            <a:endParaRPr sz="1000"/>
          </a:p>
        </p:txBody>
      </p:sp>
      <p:sp>
        <p:nvSpPr>
          <p:cNvPr id="193" name="Google Shape;193;g1d8aa0ef8d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4e26895c8_3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g34e26895c8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 name="Shape 11"/>
        <p:cNvGrpSpPr/>
        <p:nvPr/>
      </p:nvGrpSpPr>
      <p:grpSpPr>
        <a:xfrm>
          <a:off x="0" y="0"/>
          <a:ext cx="0" cy="0"/>
          <a:chOff x="0" y="0"/>
          <a:chExt cx="0" cy="0"/>
        </a:xfrm>
      </p:grpSpPr>
      <p:sp>
        <p:nvSpPr>
          <p:cNvPr id="12" name="Google Shape;12;p2"/>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3" name="Google Shape;13;p2"/>
          <p:cNvSpPr txBox="1"/>
          <p:nvPr>
            <p:ph idx="1" type="body"/>
          </p:nvPr>
        </p:nvSpPr>
        <p:spPr>
          <a:xfrm>
            <a:off x="457200" y="1200151"/>
            <a:ext cx="8229600" cy="3394472"/>
          </a:xfrm>
          <a:prstGeom prst="rect">
            <a:avLst/>
          </a:prstGeom>
          <a:noFill/>
          <a:ln>
            <a:noFill/>
          </a:ln>
        </p:spPr>
        <p:txBody>
          <a:bodyPr anchorCtr="0" anchor="t" bIns="91425" lIns="91425" spcFirstLastPara="1" rIns="91425" wrap="square" tIns="91425">
            <a:noAutofit/>
          </a:bodyPr>
          <a:lstStyle>
            <a:lvl1pPr indent="-317500" lvl="0" marL="457200" rtl="0" algn="l">
              <a:spcBef>
                <a:spcPts val="580"/>
              </a:spcBef>
              <a:spcAft>
                <a:spcPts val="0"/>
              </a:spcAft>
              <a:buClr>
                <a:schemeClr val="dk1"/>
              </a:buClr>
              <a:buSzPts val="1400"/>
              <a:buFont typeface="Arial"/>
              <a:buChar char="•"/>
              <a:defRPr/>
            </a:lvl1pPr>
            <a:lvl2pPr indent="-317500" lvl="1" marL="914400" rtl="0" algn="l">
              <a:spcBef>
                <a:spcPts val="500"/>
              </a:spcBef>
              <a:spcAft>
                <a:spcPts val="0"/>
              </a:spcAft>
              <a:buClr>
                <a:schemeClr val="dk1"/>
              </a:buClr>
              <a:buSzPts val="1400"/>
              <a:buFont typeface="Arial"/>
              <a:buChar char="–"/>
              <a:defRPr/>
            </a:lvl2pPr>
            <a:lvl3pPr indent="-317500" lvl="2" marL="1371600" rtl="0" algn="l">
              <a:spcBef>
                <a:spcPts val="440"/>
              </a:spcBef>
              <a:spcAft>
                <a:spcPts val="0"/>
              </a:spcAft>
              <a:buClr>
                <a:schemeClr val="dk1"/>
              </a:buClr>
              <a:buSzPts val="1400"/>
              <a:buFont typeface="Arial"/>
              <a:buChar char="•"/>
              <a:defRPr/>
            </a:lvl3pPr>
            <a:lvl4pPr indent="-317500" lvl="3" marL="1828800" rtl="0" algn="l">
              <a:spcBef>
                <a:spcPts val="360"/>
              </a:spcBef>
              <a:spcAft>
                <a:spcPts val="0"/>
              </a:spcAft>
              <a:buClr>
                <a:schemeClr val="dk1"/>
              </a:buClr>
              <a:buSzPts val="1400"/>
              <a:buFont typeface="Arial"/>
              <a:buChar char="–"/>
              <a:defRPr/>
            </a:lvl4pPr>
            <a:lvl5pPr indent="-317500" lvl="4" marL="2286000" rtl="0" algn="l">
              <a:spcBef>
                <a:spcPts val="360"/>
              </a:spcBef>
              <a:spcAft>
                <a:spcPts val="0"/>
              </a:spcAft>
              <a:buClr>
                <a:schemeClr val="dk1"/>
              </a:buClr>
              <a:buSzPts val="1400"/>
              <a:buFont typeface="Arial"/>
              <a:buChar char="»"/>
              <a:defRPr/>
            </a:lvl5pPr>
            <a:lvl6pPr indent="-317500" lvl="5" marL="2743200" rtl="0" algn="l">
              <a:spcBef>
                <a:spcPts val="360"/>
              </a:spcBef>
              <a:spcAft>
                <a:spcPts val="0"/>
              </a:spcAft>
              <a:buClr>
                <a:schemeClr val="dk1"/>
              </a:buClr>
              <a:buSzPts val="1400"/>
              <a:buFont typeface="Arial"/>
              <a:buChar char="•"/>
              <a:defRPr/>
            </a:lvl6pPr>
            <a:lvl7pPr indent="-317500" lvl="6" marL="3200400" rtl="0" algn="l">
              <a:spcBef>
                <a:spcPts val="360"/>
              </a:spcBef>
              <a:spcAft>
                <a:spcPts val="0"/>
              </a:spcAft>
              <a:buClr>
                <a:schemeClr val="dk1"/>
              </a:buClr>
              <a:buSzPts val="1400"/>
              <a:buFont typeface="Arial"/>
              <a:buChar char="•"/>
              <a:defRPr/>
            </a:lvl7pPr>
            <a:lvl8pPr indent="-317500" lvl="7" marL="3657600" rtl="0" algn="l">
              <a:spcBef>
                <a:spcPts val="360"/>
              </a:spcBef>
              <a:spcAft>
                <a:spcPts val="0"/>
              </a:spcAft>
              <a:buClr>
                <a:schemeClr val="dk1"/>
              </a:buClr>
              <a:buSzPts val="1400"/>
              <a:buFont typeface="Arial"/>
              <a:buChar char="•"/>
              <a:defRPr/>
            </a:lvl8pPr>
            <a:lvl9pPr indent="-317500" lvl="8" marL="4114800" rtl="0" algn="l">
              <a:spcBef>
                <a:spcPts val="360"/>
              </a:spcBef>
              <a:spcAft>
                <a:spcPts val="0"/>
              </a:spcAft>
              <a:buClr>
                <a:schemeClr val="dk1"/>
              </a:buClr>
              <a:buSzPts val="1400"/>
              <a:buFont typeface="Arial"/>
              <a:buChar char="•"/>
              <a:defRPr/>
            </a:lvl9pPr>
          </a:lstStyle>
          <a:p/>
        </p:txBody>
      </p:sp>
      <p:sp>
        <p:nvSpPr>
          <p:cNvPr id="14" name="Google Shape;14;p2"/>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15" name="Google Shape;15;p2"/>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16" name="Google Shape;16;p2"/>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0" name="Google Shape;70;p11"/>
          <p:cNvSpPr txBox="1"/>
          <p:nvPr>
            <p:ph idx="1" type="body"/>
          </p:nvPr>
        </p:nvSpPr>
        <p:spPr>
          <a:xfrm rot="5400000">
            <a:off x="2874764" y="-1217413"/>
            <a:ext cx="3394472" cy="8229600"/>
          </a:xfrm>
          <a:prstGeom prst="rect">
            <a:avLst/>
          </a:prstGeom>
          <a:noFill/>
          <a:ln>
            <a:noFill/>
          </a:ln>
        </p:spPr>
        <p:txBody>
          <a:bodyPr anchorCtr="0" anchor="t" bIns="91425" lIns="91425" spcFirstLastPara="1" rIns="91425" wrap="square" tIns="91425">
            <a:noAutofit/>
          </a:bodyPr>
          <a:lstStyle>
            <a:lvl1pPr indent="-317500" lvl="0" marL="457200" rtl="0" algn="l">
              <a:spcBef>
                <a:spcPts val="580"/>
              </a:spcBef>
              <a:spcAft>
                <a:spcPts val="0"/>
              </a:spcAft>
              <a:buClr>
                <a:schemeClr val="dk1"/>
              </a:buClr>
              <a:buSzPts val="1400"/>
              <a:buFont typeface="Arial"/>
              <a:buChar char="•"/>
              <a:defRPr/>
            </a:lvl1pPr>
            <a:lvl2pPr indent="-317500" lvl="1" marL="914400" rtl="0" algn="l">
              <a:spcBef>
                <a:spcPts val="500"/>
              </a:spcBef>
              <a:spcAft>
                <a:spcPts val="0"/>
              </a:spcAft>
              <a:buClr>
                <a:schemeClr val="dk1"/>
              </a:buClr>
              <a:buSzPts val="1400"/>
              <a:buFont typeface="Arial"/>
              <a:buChar char="–"/>
              <a:defRPr/>
            </a:lvl2pPr>
            <a:lvl3pPr indent="-317500" lvl="2" marL="1371600" rtl="0" algn="l">
              <a:spcBef>
                <a:spcPts val="440"/>
              </a:spcBef>
              <a:spcAft>
                <a:spcPts val="0"/>
              </a:spcAft>
              <a:buClr>
                <a:schemeClr val="dk1"/>
              </a:buClr>
              <a:buSzPts val="1400"/>
              <a:buFont typeface="Arial"/>
              <a:buChar char="•"/>
              <a:defRPr/>
            </a:lvl3pPr>
            <a:lvl4pPr indent="-317500" lvl="3" marL="1828800" rtl="0" algn="l">
              <a:spcBef>
                <a:spcPts val="360"/>
              </a:spcBef>
              <a:spcAft>
                <a:spcPts val="0"/>
              </a:spcAft>
              <a:buClr>
                <a:schemeClr val="dk1"/>
              </a:buClr>
              <a:buSzPts val="1400"/>
              <a:buFont typeface="Arial"/>
              <a:buChar char="–"/>
              <a:defRPr/>
            </a:lvl4pPr>
            <a:lvl5pPr indent="-317500" lvl="4" marL="2286000" rtl="0" algn="l">
              <a:spcBef>
                <a:spcPts val="360"/>
              </a:spcBef>
              <a:spcAft>
                <a:spcPts val="0"/>
              </a:spcAft>
              <a:buClr>
                <a:schemeClr val="dk1"/>
              </a:buClr>
              <a:buSzPts val="1400"/>
              <a:buFont typeface="Arial"/>
              <a:buChar char="»"/>
              <a:defRPr/>
            </a:lvl5pPr>
            <a:lvl6pPr indent="-317500" lvl="5" marL="2743200" rtl="0" algn="l">
              <a:spcBef>
                <a:spcPts val="360"/>
              </a:spcBef>
              <a:spcAft>
                <a:spcPts val="0"/>
              </a:spcAft>
              <a:buClr>
                <a:schemeClr val="dk1"/>
              </a:buClr>
              <a:buSzPts val="1400"/>
              <a:buFont typeface="Arial"/>
              <a:buChar char="•"/>
              <a:defRPr/>
            </a:lvl6pPr>
            <a:lvl7pPr indent="-317500" lvl="6" marL="3200400" rtl="0" algn="l">
              <a:spcBef>
                <a:spcPts val="360"/>
              </a:spcBef>
              <a:spcAft>
                <a:spcPts val="0"/>
              </a:spcAft>
              <a:buClr>
                <a:schemeClr val="dk1"/>
              </a:buClr>
              <a:buSzPts val="1400"/>
              <a:buFont typeface="Arial"/>
              <a:buChar char="•"/>
              <a:defRPr/>
            </a:lvl7pPr>
            <a:lvl8pPr indent="-317500" lvl="7" marL="3657600" rtl="0" algn="l">
              <a:spcBef>
                <a:spcPts val="360"/>
              </a:spcBef>
              <a:spcAft>
                <a:spcPts val="0"/>
              </a:spcAft>
              <a:buClr>
                <a:schemeClr val="dk1"/>
              </a:buClr>
              <a:buSzPts val="1400"/>
              <a:buFont typeface="Arial"/>
              <a:buChar char="•"/>
              <a:defRPr/>
            </a:lvl8pPr>
            <a:lvl9pPr indent="-317500" lvl="8" marL="4114800" rtl="0" algn="l">
              <a:spcBef>
                <a:spcPts val="360"/>
              </a:spcBef>
              <a:spcAft>
                <a:spcPts val="0"/>
              </a:spcAft>
              <a:buClr>
                <a:schemeClr val="dk1"/>
              </a:buClr>
              <a:buSzPts val="1400"/>
              <a:buFont typeface="Arial"/>
              <a:buChar char="•"/>
              <a:defRPr/>
            </a:lvl9pPr>
          </a:lstStyle>
          <a:p/>
        </p:txBody>
      </p:sp>
      <p:sp>
        <p:nvSpPr>
          <p:cNvPr id="71" name="Google Shape;71;p11"/>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2" name="Google Shape;72;p11"/>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3" name="Google Shape;73;p11"/>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649569" y="1920676"/>
            <a:ext cx="6144816" cy="2879725"/>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6" name="Google Shape;76;p12"/>
          <p:cNvSpPr txBox="1"/>
          <p:nvPr>
            <p:ph idx="1" type="body"/>
          </p:nvPr>
        </p:nvSpPr>
        <p:spPr>
          <a:xfrm rot="5400000">
            <a:off x="1812331" y="-884436"/>
            <a:ext cx="6144816" cy="8489950"/>
          </a:xfrm>
          <a:prstGeom prst="rect">
            <a:avLst/>
          </a:prstGeom>
          <a:noFill/>
          <a:ln>
            <a:noFill/>
          </a:ln>
        </p:spPr>
        <p:txBody>
          <a:bodyPr anchorCtr="0" anchor="t" bIns="91425" lIns="91425" spcFirstLastPara="1" rIns="91425" wrap="square" tIns="91425">
            <a:noAutofit/>
          </a:bodyPr>
          <a:lstStyle>
            <a:lvl1pPr indent="-317500" lvl="0" marL="457200" rtl="0" algn="l">
              <a:spcBef>
                <a:spcPts val="580"/>
              </a:spcBef>
              <a:spcAft>
                <a:spcPts val="0"/>
              </a:spcAft>
              <a:buClr>
                <a:schemeClr val="dk1"/>
              </a:buClr>
              <a:buSzPts val="1400"/>
              <a:buFont typeface="Arial"/>
              <a:buChar char="•"/>
              <a:defRPr/>
            </a:lvl1pPr>
            <a:lvl2pPr indent="-317500" lvl="1" marL="914400" rtl="0" algn="l">
              <a:spcBef>
                <a:spcPts val="500"/>
              </a:spcBef>
              <a:spcAft>
                <a:spcPts val="0"/>
              </a:spcAft>
              <a:buClr>
                <a:schemeClr val="dk1"/>
              </a:buClr>
              <a:buSzPts val="1400"/>
              <a:buFont typeface="Arial"/>
              <a:buChar char="–"/>
              <a:defRPr/>
            </a:lvl2pPr>
            <a:lvl3pPr indent="-317500" lvl="2" marL="1371600" rtl="0" algn="l">
              <a:spcBef>
                <a:spcPts val="440"/>
              </a:spcBef>
              <a:spcAft>
                <a:spcPts val="0"/>
              </a:spcAft>
              <a:buClr>
                <a:schemeClr val="dk1"/>
              </a:buClr>
              <a:buSzPts val="1400"/>
              <a:buFont typeface="Arial"/>
              <a:buChar char="•"/>
              <a:defRPr/>
            </a:lvl3pPr>
            <a:lvl4pPr indent="-317500" lvl="3" marL="1828800" rtl="0" algn="l">
              <a:spcBef>
                <a:spcPts val="360"/>
              </a:spcBef>
              <a:spcAft>
                <a:spcPts val="0"/>
              </a:spcAft>
              <a:buClr>
                <a:schemeClr val="dk1"/>
              </a:buClr>
              <a:buSzPts val="1400"/>
              <a:buFont typeface="Arial"/>
              <a:buChar char="–"/>
              <a:defRPr/>
            </a:lvl4pPr>
            <a:lvl5pPr indent="-317500" lvl="4" marL="2286000" rtl="0" algn="l">
              <a:spcBef>
                <a:spcPts val="360"/>
              </a:spcBef>
              <a:spcAft>
                <a:spcPts val="0"/>
              </a:spcAft>
              <a:buClr>
                <a:schemeClr val="dk1"/>
              </a:buClr>
              <a:buSzPts val="1400"/>
              <a:buFont typeface="Arial"/>
              <a:buChar char="»"/>
              <a:defRPr/>
            </a:lvl5pPr>
            <a:lvl6pPr indent="-317500" lvl="5" marL="2743200" rtl="0" algn="l">
              <a:spcBef>
                <a:spcPts val="360"/>
              </a:spcBef>
              <a:spcAft>
                <a:spcPts val="0"/>
              </a:spcAft>
              <a:buClr>
                <a:schemeClr val="dk1"/>
              </a:buClr>
              <a:buSzPts val="1400"/>
              <a:buFont typeface="Arial"/>
              <a:buChar char="•"/>
              <a:defRPr/>
            </a:lvl6pPr>
            <a:lvl7pPr indent="-317500" lvl="6" marL="3200400" rtl="0" algn="l">
              <a:spcBef>
                <a:spcPts val="360"/>
              </a:spcBef>
              <a:spcAft>
                <a:spcPts val="0"/>
              </a:spcAft>
              <a:buClr>
                <a:schemeClr val="dk1"/>
              </a:buClr>
              <a:buSzPts val="1400"/>
              <a:buFont typeface="Arial"/>
              <a:buChar char="•"/>
              <a:defRPr/>
            </a:lvl7pPr>
            <a:lvl8pPr indent="-317500" lvl="7" marL="3657600" rtl="0" algn="l">
              <a:spcBef>
                <a:spcPts val="360"/>
              </a:spcBef>
              <a:spcAft>
                <a:spcPts val="0"/>
              </a:spcAft>
              <a:buClr>
                <a:schemeClr val="dk1"/>
              </a:buClr>
              <a:buSzPts val="1400"/>
              <a:buFont typeface="Arial"/>
              <a:buChar char="•"/>
              <a:defRPr/>
            </a:lvl8pPr>
            <a:lvl9pPr indent="-317500" lvl="8" marL="4114800" rtl="0" algn="l">
              <a:spcBef>
                <a:spcPts val="360"/>
              </a:spcBef>
              <a:spcAft>
                <a:spcPts val="0"/>
              </a:spcAft>
              <a:buClr>
                <a:schemeClr val="dk1"/>
              </a:buClr>
              <a:buSzPts val="1400"/>
              <a:buFont typeface="Arial"/>
              <a:buChar char="•"/>
              <a:defRPr/>
            </a:lvl9pPr>
          </a:lstStyle>
          <a:p/>
        </p:txBody>
      </p:sp>
      <p:sp>
        <p:nvSpPr>
          <p:cNvPr id="77" name="Google Shape;77;p12"/>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8" name="Google Shape;78;p12"/>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9" name="Google Shape;79;p12"/>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3"/>
          <p:cNvSpPr txBox="1"/>
          <p:nvPr>
            <p:ph type="ctrTitle"/>
          </p:nvPr>
        </p:nvSpPr>
        <p:spPr>
          <a:xfrm>
            <a:off x="685800" y="1597819"/>
            <a:ext cx="7772400" cy="1102519"/>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19" name="Google Shape;19;p3"/>
          <p:cNvSpPr txBox="1"/>
          <p:nvPr>
            <p:ph idx="1" type="subTitle"/>
          </p:nvPr>
        </p:nvSpPr>
        <p:spPr>
          <a:xfrm>
            <a:off x="1371600" y="2914650"/>
            <a:ext cx="6400800" cy="1314450"/>
          </a:xfrm>
          <a:prstGeom prst="rect">
            <a:avLst/>
          </a:prstGeom>
          <a:noFill/>
          <a:ln>
            <a:noFill/>
          </a:ln>
        </p:spPr>
        <p:txBody>
          <a:bodyPr anchorCtr="0" anchor="t" bIns="91425" lIns="91425" spcFirstLastPara="1" rIns="91425" wrap="square" tIns="91425">
            <a:noAutofit/>
          </a:bodyPr>
          <a:lstStyle>
            <a:lvl1pPr indent="0" lvl="0" marL="0" marR="0" rtl="0" algn="ctr">
              <a:spcBef>
                <a:spcPts val="580"/>
              </a:spcBef>
              <a:spcAft>
                <a:spcPts val="0"/>
              </a:spcAft>
              <a:buClr>
                <a:srgbClr val="888888"/>
              </a:buClr>
              <a:buSzPts val="1400"/>
              <a:buFont typeface="Arial"/>
              <a:buNone/>
              <a:defRPr/>
            </a:lvl1pPr>
            <a:lvl2pPr indent="-1779" lvl="1" marL="408179" marR="0" rtl="0" algn="ctr">
              <a:spcBef>
                <a:spcPts val="500"/>
              </a:spcBef>
              <a:spcAft>
                <a:spcPts val="0"/>
              </a:spcAft>
              <a:buClr>
                <a:srgbClr val="888888"/>
              </a:buClr>
              <a:buSzPts val="1400"/>
              <a:buFont typeface="Arial"/>
              <a:buNone/>
              <a:defRPr/>
            </a:lvl2pPr>
            <a:lvl3pPr indent="-3558" lvl="2" marL="816358" marR="0" rtl="0" algn="ctr">
              <a:spcBef>
                <a:spcPts val="440"/>
              </a:spcBef>
              <a:spcAft>
                <a:spcPts val="0"/>
              </a:spcAft>
              <a:buClr>
                <a:srgbClr val="888888"/>
              </a:buClr>
              <a:buSzPts val="1400"/>
              <a:buFont typeface="Arial"/>
              <a:buNone/>
              <a:defRPr/>
            </a:lvl3pPr>
            <a:lvl4pPr indent="-5336" lvl="3" marL="1224537" marR="0" rtl="0" algn="ctr">
              <a:spcBef>
                <a:spcPts val="360"/>
              </a:spcBef>
              <a:spcAft>
                <a:spcPts val="0"/>
              </a:spcAft>
              <a:buClr>
                <a:srgbClr val="888888"/>
              </a:buClr>
              <a:buSzPts val="1400"/>
              <a:buFont typeface="Arial"/>
              <a:buNone/>
              <a:defRPr/>
            </a:lvl4pPr>
            <a:lvl5pPr indent="-7116" lvl="4" marL="1632716" marR="0" rtl="0" algn="ctr">
              <a:spcBef>
                <a:spcPts val="360"/>
              </a:spcBef>
              <a:spcAft>
                <a:spcPts val="0"/>
              </a:spcAft>
              <a:buClr>
                <a:srgbClr val="888888"/>
              </a:buClr>
              <a:buSzPts val="1400"/>
              <a:buFont typeface="Arial"/>
              <a:buNone/>
              <a:defRPr/>
            </a:lvl5pPr>
            <a:lvl6pPr indent="-8895" lvl="5" marL="2040895" marR="0" rtl="0" algn="ctr">
              <a:spcBef>
                <a:spcPts val="360"/>
              </a:spcBef>
              <a:spcAft>
                <a:spcPts val="0"/>
              </a:spcAft>
              <a:buClr>
                <a:srgbClr val="888888"/>
              </a:buClr>
              <a:buSzPts val="1400"/>
              <a:buFont typeface="Arial"/>
              <a:buNone/>
              <a:defRPr/>
            </a:lvl6pPr>
            <a:lvl7pPr indent="-10673" lvl="6" marL="2449074" marR="0" rtl="0" algn="ctr">
              <a:spcBef>
                <a:spcPts val="360"/>
              </a:spcBef>
              <a:spcAft>
                <a:spcPts val="0"/>
              </a:spcAft>
              <a:buClr>
                <a:srgbClr val="888888"/>
              </a:buClr>
              <a:buSzPts val="1400"/>
              <a:buFont typeface="Arial"/>
              <a:buNone/>
              <a:defRPr/>
            </a:lvl7pPr>
            <a:lvl8pPr indent="-12452" lvl="7" marL="2857253" marR="0" rtl="0" algn="ctr">
              <a:spcBef>
                <a:spcPts val="360"/>
              </a:spcBef>
              <a:spcAft>
                <a:spcPts val="0"/>
              </a:spcAft>
              <a:buClr>
                <a:srgbClr val="888888"/>
              </a:buClr>
              <a:buSzPts val="1400"/>
              <a:buFont typeface="Arial"/>
              <a:buNone/>
              <a:defRPr/>
            </a:lvl8pPr>
            <a:lvl9pPr indent="-1532" lvl="8" marL="3265432" marR="0" rtl="0" algn="ctr">
              <a:spcBef>
                <a:spcPts val="360"/>
              </a:spcBef>
              <a:spcAft>
                <a:spcPts val="0"/>
              </a:spcAft>
              <a:buClr>
                <a:srgbClr val="888888"/>
              </a:buClr>
              <a:buSzPts val="1400"/>
              <a:buFont typeface="Arial"/>
              <a:buNone/>
              <a:defRPr/>
            </a:lvl9pPr>
          </a:lstStyle>
          <a:p/>
        </p:txBody>
      </p:sp>
      <p:sp>
        <p:nvSpPr>
          <p:cNvPr id="20" name="Google Shape;20;p3"/>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1" name="Google Shape;21;p3"/>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2" name="Google Shape;22;p3"/>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722313" y="3305176"/>
            <a:ext cx="7772400" cy="1021556"/>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5" name="Google Shape;25;p4"/>
          <p:cNvSpPr txBox="1"/>
          <p:nvPr>
            <p:ph idx="1" type="body"/>
          </p:nvPr>
        </p:nvSpPr>
        <p:spPr>
          <a:xfrm>
            <a:off x="722313" y="2180035"/>
            <a:ext cx="7772400" cy="1125140"/>
          </a:xfrm>
          <a:prstGeom prst="rect">
            <a:avLst/>
          </a:prstGeom>
          <a:noFill/>
          <a:ln>
            <a:noFill/>
          </a:ln>
        </p:spPr>
        <p:txBody>
          <a:bodyPr anchorCtr="0" anchor="b" bIns="91425" lIns="91425" spcFirstLastPara="1" rIns="91425" wrap="square" tIns="91425">
            <a:noAutofit/>
          </a:bodyPr>
          <a:lstStyle>
            <a:lvl1pPr indent="-228600" lvl="0" marL="457200" rtl="0">
              <a:spcBef>
                <a:spcPts val="580"/>
              </a:spcBef>
              <a:spcAft>
                <a:spcPts val="0"/>
              </a:spcAft>
              <a:buClr>
                <a:srgbClr val="888888"/>
              </a:buClr>
              <a:buSzPts val="1400"/>
              <a:buFont typeface="Calibri"/>
              <a:buNone/>
              <a:defRPr/>
            </a:lvl1pPr>
            <a:lvl2pPr indent="-228600" lvl="1" marL="914400" rtl="0">
              <a:spcBef>
                <a:spcPts val="500"/>
              </a:spcBef>
              <a:spcAft>
                <a:spcPts val="0"/>
              </a:spcAft>
              <a:buClr>
                <a:srgbClr val="888888"/>
              </a:buClr>
              <a:buSzPts val="1400"/>
              <a:buFont typeface="Calibri"/>
              <a:buNone/>
              <a:defRPr/>
            </a:lvl2pPr>
            <a:lvl3pPr indent="-228600" lvl="2" marL="1371600" rtl="0">
              <a:spcBef>
                <a:spcPts val="440"/>
              </a:spcBef>
              <a:spcAft>
                <a:spcPts val="0"/>
              </a:spcAft>
              <a:buClr>
                <a:srgbClr val="888888"/>
              </a:buClr>
              <a:buSzPts val="1400"/>
              <a:buFont typeface="Calibri"/>
              <a:buNone/>
              <a:defRPr/>
            </a:lvl3pPr>
            <a:lvl4pPr indent="-228600" lvl="3" marL="1828800" rtl="0">
              <a:spcBef>
                <a:spcPts val="360"/>
              </a:spcBef>
              <a:spcAft>
                <a:spcPts val="0"/>
              </a:spcAft>
              <a:buClr>
                <a:srgbClr val="888888"/>
              </a:buClr>
              <a:buSzPts val="1400"/>
              <a:buFont typeface="Calibri"/>
              <a:buNone/>
              <a:defRPr/>
            </a:lvl4pPr>
            <a:lvl5pPr indent="-228600" lvl="4" marL="2286000" rtl="0">
              <a:spcBef>
                <a:spcPts val="360"/>
              </a:spcBef>
              <a:spcAft>
                <a:spcPts val="0"/>
              </a:spcAft>
              <a:buClr>
                <a:srgbClr val="888888"/>
              </a:buClr>
              <a:buSzPts val="1400"/>
              <a:buFont typeface="Calibri"/>
              <a:buNone/>
              <a:defRPr/>
            </a:lvl5pPr>
            <a:lvl6pPr indent="-228600" lvl="5" marL="2743200" rtl="0">
              <a:spcBef>
                <a:spcPts val="360"/>
              </a:spcBef>
              <a:spcAft>
                <a:spcPts val="0"/>
              </a:spcAft>
              <a:buClr>
                <a:srgbClr val="888888"/>
              </a:buClr>
              <a:buSzPts val="1400"/>
              <a:buFont typeface="Calibri"/>
              <a:buNone/>
              <a:defRPr/>
            </a:lvl6pPr>
            <a:lvl7pPr indent="-228600" lvl="6" marL="3200400" rtl="0">
              <a:spcBef>
                <a:spcPts val="360"/>
              </a:spcBef>
              <a:spcAft>
                <a:spcPts val="0"/>
              </a:spcAft>
              <a:buClr>
                <a:srgbClr val="888888"/>
              </a:buClr>
              <a:buSzPts val="1400"/>
              <a:buFont typeface="Calibri"/>
              <a:buNone/>
              <a:defRPr/>
            </a:lvl7pPr>
            <a:lvl8pPr indent="-228600" lvl="7" marL="3657600" rtl="0">
              <a:spcBef>
                <a:spcPts val="360"/>
              </a:spcBef>
              <a:spcAft>
                <a:spcPts val="0"/>
              </a:spcAft>
              <a:buClr>
                <a:srgbClr val="888888"/>
              </a:buClr>
              <a:buSzPts val="1400"/>
              <a:buFont typeface="Calibri"/>
              <a:buNone/>
              <a:defRPr/>
            </a:lvl8pPr>
            <a:lvl9pPr indent="-228600" lvl="8" marL="4114800" rtl="0">
              <a:spcBef>
                <a:spcPts val="360"/>
              </a:spcBef>
              <a:spcAft>
                <a:spcPts val="0"/>
              </a:spcAft>
              <a:buClr>
                <a:srgbClr val="888888"/>
              </a:buClr>
              <a:buSzPts val="1400"/>
              <a:buFont typeface="Calibri"/>
              <a:buNone/>
              <a:defRPr/>
            </a:lvl9pPr>
          </a:lstStyle>
          <a:p/>
        </p:txBody>
      </p:sp>
      <p:sp>
        <p:nvSpPr>
          <p:cNvPr id="26" name="Google Shape;26;p4"/>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7" name="Google Shape;27;p4"/>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8" name="Google Shape;28;p4"/>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31" name="Google Shape;31;p5"/>
          <p:cNvSpPr txBox="1"/>
          <p:nvPr>
            <p:ph idx="1" type="body"/>
          </p:nvPr>
        </p:nvSpPr>
        <p:spPr>
          <a:xfrm>
            <a:off x="639764" y="1679972"/>
            <a:ext cx="5684837" cy="4752975"/>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32" name="Google Shape;32;p5"/>
          <p:cNvSpPr txBox="1"/>
          <p:nvPr>
            <p:ph idx="2" type="body"/>
          </p:nvPr>
        </p:nvSpPr>
        <p:spPr>
          <a:xfrm>
            <a:off x="6477000" y="1679972"/>
            <a:ext cx="5684838" cy="4752975"/>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33" name="Google Shape;33;p5"/>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34" name="Google Shape;34;p5"/>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35" name="Google Shape;35;p5"/>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38" name="Google Shape;38;p6"/>
          <p:cNvSpPr txBox="1"/>
          <p:nvPr>
            <p:ph idx="1" type="body"/>
          </p:nvPr>
        </p:nvSpPr>
        <p:spPr>
          <a:xfrm>
            <a:off x="457200" y="1151335"/>
            <a:ext cx="4040188" cy="479822"/>
          </a:xfrm>
          <a:prstGeom prst="rect">
            <a:avLst/>
          </a:prstGeom>
          <a:noFill/>
          <a:ln>
            <a:noFill/>
          </a:ln>
        </p:spPr>
        <p:txBody>
          <a:bodyPr anchorCtr="0" anchor="b"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39" name="Google Shape;39;p6"/>
          <p:cNvSpPr txBox="1"/>
          <p:nvPr>
            <p:ph idx="2" type="body"/>
          </p:nvPr>
        </p:nvSpPr>
        <p:spPr>
          <a:xfrm>
            <a:off x="457200" y="1631156"/>
            <a:ext cx="4040188" cy="2963466"/>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40" name="Google Shape;40;p6"/>
          <p:cNvSpPr txBox="1"/>
          <p:nvPr>
            <p:ph idx="3" type="body"/>
          </p:nvPr>
        </p:nvSpPr>
        <p:spPr>
          <a:xfrm>
            <a:off x="4645026" y="1151335"/>
            <a:ext cx="4041775" cy="479822"/>
          </a:xfrm>
          <a:prstGeom prst="rect">
            <a:avLst/>
          </a:prstGeom>
          <a:noFill/>
          <a:ln>
            <a:noFill/>
          </a:ln>
        </p:spPr>
        <p:txBody>
          <a:bodyPr anchorCtr="0" anchor="b"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41" name="Google Shape;41;p6"/>
          <p:cNvSpPr txBox="1"/>
          <p:nvPr>
            <p:ph idx="4" type="body"/>
          </p:nvPr>
        </p:nvSpPr>
        <p:spPr>
          <a:xfrm>
            <a:off x="4645026" y="1631156"/>
            <a:ext cx="4041775" cy="2963466"/>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42" name="Google Shape;42;p6"/>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3" name="Google Shape;43;p6"/>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4" name="Google Shape;44;p6"/>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47" name="Google Shape;47;p7"/>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8" name="Google Shape;48;p7"/>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9" name="Google Shape;49;p7"/>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52" name="Google Shape;52;p8"/>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53" name="Google Shape;53;p8"/>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1" y="204787"/>
            <a:ext cx="3008313" cy="871538"/>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56" name="Google Shape;56;p9"/>
          <p:cNvSpPr txBox="1"/>
          <p:nvPr>
            <p:ph idx="1" type="body"/>
          </p:nvPr>
        </p:nvSpPr>
        <p:spPr>
          <a:xfrm>
            <a:off x="3575050" y="204788"/>
            <a:ext cx="5111750" cy="4389835"/>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57" name="Google Shape;57;p9"/>
          <p:cNvSpPr txBox="1"/>
          <p:nvPr>
            <p:ph idx="2" type="body"/>
          </p:nvPr>
        </p:nvSpPr>
        <p:spPr>
          <a:xfrm>
            <a:off x="457201" y="1076326"/>
            <a:ext cx="3008313" cy="3518297"/>
          </a:xfrm>
          <a:prstGeom prst="rect">
            <a:avLst/>
          </a:prstGeom>
          <a:noFill/>
          <a:ln>
            <a:noFill/>
          </a:ln>
        </p:spPr>
        <p:txBody>
          <a:bodyPr anchorCtr="0" anchor="t"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58" name="Google Shape;58;p9"/>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59" name="Google Shape;59;p9"/>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60" name="Google Shape;60;p9"/>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3600450"/>
            <a:ext cx="5486400" cy="425053"/>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3" name="Google Shape;63;p10"/>
          <p:cNvSpPr/>
          <p:nvPr>
            <p:ph idx="2" type="pic"/>
          </p:nvPr>
        </p:nvSpPr>
        <p:spPr>
          <a:xfrm>
            <a:off x="1792288" y="459581"/>
            <a:ext cx="5486400" cy="3086100"/>
          </a:xfrm>
          <a:prstGeom prst="rect">
            <a:avLst/>
          </a:prstGeom>
          <a:noFill/>
          <a:ln>
            <a:noFill/>
          </a:ln>
        </p:spPr>
      </p:sp>
      <p:sp>
        <p:nvSpPr>
          <p:cNvPr id="64" name="Google Shape;64;p10"/>
          <p:cNvSpPr txBox="1"/>
          <p:nvPr>
            <p:ph idx="1" type="body"/>
          </p:nvPr>
        </p:nvSpPr>
        <p:spPr>
          <a:xfrm>
            <a:off x="1792288" y="4025503"/>
            <a:ext cx="5486400" cy="603647"/>
          </a:xfrm>
          <a:prstGeom prst="rect">
            <a:avLst/>
          </a:prstGeom>
          <a:noFill/>
          <a:ln>
            <a:noFill/>
          </a:ln>
        </p:spPr>
        <p:txBody>
          <a:bodyPr anchorCtr="0" anchor="t"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65" name="Google Shape;65;p10"/>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66" name="Google Shape;66;p10"/>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67" name="Google Shape;67;p10"/>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7" name="Google Shape;7;p1"/>
          <p:cNvSpPr txBox="1"/>
          <p:nvPr>
            <p:ph idx="1" type="body"/>
          </p:nvPr>
        </p:nvSpPr>
        <p:spPr>
          <a:xfrm>
            <a:off x="457200" y="1200151"/>
            <a:ext cx="8229600" cy="3394472"/>
          </a:xfrm>
          <a:prstGeom prst="rect">
            <a:avLst/>
          </a:prstGeom>
          <a:noFill/>
          <a:ln>
            <a:noFill/>
          </a:ln>
        </p:spPr>
        <p:txBody>
          <a:bodyPr anchorCtr="0" anchor="t" bIns="91425" lIns="91425" spcFirstLastPara="1" rIns="91425" wrap="square" tIns="91425">
            <a:noAutofit/>
          </a:bodyPr>
          <a:lstStyle>
            <a:lvl1pPr indent="-317500" lvl="0" marL="457200" marR="0" rtl="0" algn="l">
              <a:spcBef>
                <a:spcPts val="580"/>
              </a:spcBef>
              <a:spcAft>
                <a:spcPts val="0"/>
              </a:spcAft>
              <a:buClr>
                <a:schemeClr val="dk1"/>
              </a:buClr>
              <a:buSzPts val="1400"/>
              <a:buFont typeface="Arial"/>
              <a:buChar char="•"/>
              <a:defRPr/>
            </a:lvl1pPr>
            <a:lvl2pPr indent="-317500" lvl="1" marL="914400" marR="0" rtl="0" algn="l">
              <a:spcBef>
                <a:spcPts val="500"/>
              </a:spcBef>
              <a:spcAft>
                <a:spcPts val="0"/>
              </a:spcAft>
              <a:buClr>
                <a:schemeClr val="dk1"/>
              </a:buClr>
              <a:buSzPts val="1400"/>
              <a:buFont typeface="Arial"/>
              <a:buChar char="–"/>
              <a:defRPr/>
            </a:lvl2pPr>
            <a:lvl3pPr indent="-317500" lvl="2" marL="1371600" marR="0" rtl="0" algn="l">
              <a:spcBef>
                <a:spcPts val="440"/>
              </a:spcBef>
              <a:spcAft>
                <a:spcPts val="0"/>
              </a:spcAft>
              <a:buClr>
                <a:schemeClr val="dk1"/>
              </a:buClr>
              <a:buSzPts val="1400"/>
              <a:buFont typeface="Arial"/>
              <a:buChar char="•"/>
              <a:defRPr/>
            </a:lvl3pPr>
            <a:lvl4pPr indent="-317500" lvl="3" marL="1828800" marR="0" rtl="0" algn="l">
              <a:spcBef>
                <a:spcPts val="360"/>
              </a:spcBef>
              <a:spcAft>
                <a:spcPts val="0"/>
              </a:spcAft>
              <a:buClr>
                <a:schemeClr val="dk1"/>
              </a:buClr>
              <a:buSzPts val="1400"/>
              <a:buFont typeface="Arial"/>
              <a:buChar char="–"/>
              <a:defRPr/>
            </a:lvl4pPr>
            <a:lvl5pPr indent="-317500" lvl="4" marL="2286000" marR="0" rtl="0" algn="l">
              <a:spcBef>
                <a:spcPts val="360"/>
              </a:spcBef>
              <a:spcAft>
                <a:spcPts val="0"/>
              </a:spcAft>
              <a:buClr>
                <a:schemeClr val="dk1"/>
              </a:buClr>
              <a:buSzPts val="1400"/>
              <a:buFont typeface="Arial"/>
              <a:buChar char="»"/>
              <a:defRPr/>
            </a:lvl5pPr>
            <a:lvl6pPr indent="-317500" lvl="5" marL="2743200" marR="0" rtl="0" algn="l">
              <a:spcBef>
                <a:spcPts val="360"/>
              </a:spcBef>
              <a:spcAft>
                <a:spcPts val="0"/>
              </a:spcAft>
              <a:buClr>
                <a:schemeClr val="dk1"/>
              </a:buClr>
              <a:buSzPts val="1400"/>
              <a:buFont typeface="Arial"/>
              <a:buChar char="•"/>
              <a:defRPr/>
            </a:lvl6pPr>
            <a:lvl7pPr indent="-317500" lvl="6" marL="3200400" marR="0" rtl="0" algn="l">
              <a:spcBef>
                <a:spcPts val="360"/>
              </a:spcBef>
              <a:spcAft>
                <a:spcPts val="0"/>
              </a:spcAft>
              <a:buClr>
                <a:schemeClr val="dk1"/>
              </a:buClr>
              <a:buSzPts val="1400"/>
              <a:buFont typeface="Arial"/>
              <a:buChar char="•"/>
              <a:defRPr/>
            </a:lvl7pPr>
            <a:lvl8pPr indent="-317500" lvl="7" marL="3657600" marR="0" rtl="0" algn="l">
              <a:spcBef>
                <a:spcPts val="360"/>
              </a:spcBef>
              <a:spcAft>
                <a:spcPts val="0"/>
              </a:spcAft>
              <a:buClr>
                <a:schemeClr val="dk1"/>
              </a:buClr>
              <a:buSzPts val="1400"/>
              <a:buFont typeface="Arial"/>
              <a:buChar char="•"/>
              <a:defRPr/>
            </a:lvl8pPr>
            <a:lvl9pPr indent="-317500" lvl="8" marL="4114800" marR="0" rtl="0" algn="l">
              <a:spcBef>
                <a:spcPts val="360"/>
              </a:spcBef>
              <a:spcAft>
                <a:spcPts val="0"/>
              </a:spcAft>
              <a:buClr>
                <a:schemeClr val="dk1"/>
              </a:buClr>
              <a:buSzPts val="1400"/>
              <a:buFont typeface="Arial"/>
              <a:buChar char="•"/>
              <a:defRPr/>
            </a:lvl9pPr>
          </a:lstStyle>
          <a:p/>
        </p:txBody>
      </p:sp>
      <p:sp>
        <p:nvSpPr>
          <p:cNvPr id="8" name="Google Shape;8;p1"/>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9" name="Google Shape;9;p1"/>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10" name="Google Shape;10;p1"/>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AguaClara/SedTank-pH" TargetMode="External"/><Relationship Id="rId4" Type="http://schemas.openxmlformats.org/officeDocument/2006/relationships/image" Target="../media/image1.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txBox="1"/>
          <p:nvPr/>
        </p:nvSpPr>
        <p:spPr>
          <a:xfrm>
            <a:off x="2597900" y="2450835"/>
            <a:ext cx="6121800" cy="891300"/>
          </a:xfrm>
          <a:prstGeom prst="rect">
            <a:avLst/>
          </a:prstGeom>
          <a:noFill/>
          <a:ln>
            <a:noFill/>
          </a:ln>
        </p:spPr>
        <p:txBody>
          <a:bodyPr anchorCtr="0" anchor="t" bIns="45700" lIns="91425" spcFirstLastPara="1" rIns="91425" wrap="square" tIns="45700">
            <a:noAutofit/>
          </a:bodyPr>
          <a:lstStyle/>
          <a:p>
            <a:pPr indent="0" lvl="0" marL="0" rtl="0" algn="ctr">
              <a:lnSpc>
                <a:spcPct val="115000"/>
              </a:lnSpc>
              <a:spcBef>
                <a:spcPts val="0"/>
              </a:spcBef>
              <a:spcAft>
                <a:spcPts val="0"/>
              </a:spcAft>
              <a:buNone/>
            </a:pPr>
            <a:r>
              <a:rPr lang="en-US">
                <a:solidFill>
                  <a:srgbClr val="7F7F7F"/>
                </a:solidFill>
              </a:rPr>
              <a:t>Optimizing sedimentation by investigating sedimentation tank performance at varying pH and coagulant dosage. </a:t>
            </a:r>
            <a:endParaRPr>
              <a:solidFill>
                <a:srgbClr val="7F7F7F"/>
              </a:solidFill>
            </a:endParaRPr>
          </a:p>
          <a:p>
            <a:pPr indent="0" lvl="0" marL="0" rtl="0" algn="ctr">
              <a:lnSpc>
                <a:spcPct val="115000"/>
              </a:lnSpc>
              <a:spcBef>
                <a:spcPts val="0"/>
              </a:spcBef>
              <a:spcAft>
                <a:spcPts val="0"/>
              </a:spcAft>
              <a:buClr>
                <a:schemeClr val="dk1"/>
              </a:buClr>
              <a:buFont typeface="Arial"/>
              <a:buNone/>
            </a:pPr>
            <a:r>
              <a:rPr lang="en-US">
                <a:solidFill>
                  <a:srgbClr val="7F7F7F"/>
                </a:solidFill>
              </a:rPr>
              <a:t>More at: </a:t>
            </a:r>
            <a:r>
              <a:rPr lang="en-US" u="sng">
                <a:solidFill>
                  <a:schemeClr val="hlink"/>
                </a:solidFill>
                <a:hlinkClick r:id="rId3"/>
              </a:rPr>
              <a:t>https://github.com/AguaClara/SedTank-pH</a:t>
            </a:r>
            <a:r>
              <a:rPr lang="en-US">
                <a:solidFill>
                  <a:srgbClr val="7F7F7F"/>
                </a:solidFill>
              </a:rPr>
              <a:t> </a:t>
            </a:r>
            <a:endParaRPr b="0" i="0" sz="1400" u="none" cap="none" strike="noStrike">
              <a:solidFill>
                <a:srgbClr val="7F7F7F"/>
              </a:solidFill>
              <a:latin typeface="Arial"/>
              <a:ea typeface="Arial"/>
              <a:cs typeface="Arial"/>
              <a:sym typeface="Arial"/>
            </a:endParaRPr>
          </a:p>
        </p:txBody>
      </p:sp>
      <p:sp>
        <p:nvSpPr>
          <p:cNvPr id="85" name="Google Shape;85;p13"/>
          <p:cNvSpPr txBox="1"/>
          <p:nvPr/>
        </p:nvSpPr>
        <p:spPr>
          <a:xfrm>
            <a:off x="2597900" y="794213"/>
            <a:ext cx="6121800" cy="17376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7200">
                <a:solidFill>
                  <a:srgbClr val="595959"/>
                </a:solidFill>
              </a:rPr>
              <a:t>STaP</a:t>
            </a:r>
            <a:endParaRPr sz="7200">
              <a:solidFill>
                <a:srgbClr val="595959"/>
              </a:solidFill>
            </a:endParaRPr>
          </a:p>
          <a:p>
            <a:pPr indent="0" lvl="0" marL="0" marR="0" rtl="0" algn="ctr">
              <a:spcBef>
                <a:spcPts val="0"/>
              </a:spcBef>
              <a:spcAft>
                <a:spcPts val="0"/>
              </a:spcAft>
              <a:buNone/>
            </a:pPr>
            <a:r>
              <a:rPr lang="en-US" sz="3000">
                <a:solidFill>
                  <a:srgbClr val="595959"/>
                </a:solidFill>
              </a:rPr>
              <a:t>Sedimentation Tank pH</a:t>
            </a:r>
            <a:endParaRPr sz="3000">
              <a:solidFill>
                <a:srgbClr val="595959"/>
              </a:solidFill>
            </a:endParaRPr>
          </a:p>
        </p:txBody>
      </p:sp>
      <p:pic>
        <p:nvPicPr>
          <p:cNvPr id="86" name="Google Shape;86;p13"/>
          <p:cNvPicPr preferRelativeResize="0"/>
          <p:nvPr/>
        </p:nvPicPr>
        <p:blipFill rotWithShape="1">
          <a:blip r:embed="rId4">
            <a:alphaModFix/>
          </a:blip>
          <a:srcRect b="0" l="0" r="0" t="0"/>
          <a:stretch/>
        </p:blipFill>
        <p:spPr>
          <a:xfrm>
            <a:off x="7227500" y="66100"/>
            <a:ext cx="1869625" cy="593200"/>
          </a:xfrm>
          <a:prstGeom prst="rect">
            <a:avLst/>
          </a:prstGeom>
          <a:noFill/>
          <a:ln>
            <a:noFill/>
          </a:ln>
        </p:spPr>
      </p:pic>
      <p:pic>
        <p:nvPicPr>
          <p:cNvPr id="87" name="Google Shape;87;p13"/>
          <p:cNvPicPr preferRelativeResize="0"/>
          <p:nvPr/>
        </p:nvPicPr>
        <p:blipFill rotWithShape="1">
          <a:blip r:embed="rId5">
            <a:alphaModFix/>
          </a:blip>
          <a:srcRect b="0" l="0" r="0" t="0"/>
          <a:stretch/>
        </p:blipFill>
        <p:spPr>
          <a:xfrm>
            <a:off x="0" y="1075988"/>
            <a:ext cx="2934525" cy="2775524"/>
          </a:xfrm>
          <a:prstGeom prst="rect">
            <a:avLst/>
          </a:prstGeom>
          <a:noFill/>
          <a:ln>
            <a:noFill/>
          </a:ln>
        </p:spPr>
      </p:pic>
      <p:sp>
        <p:nvSpPr>
          <p:cNvPr id="88" name="Google Shape;88;p13"/>
          <p:cNvSpPr txBox="1"/>
          <p:nvPr/>
        </p:nvSpPr>
        <p:spPr>
          <a:xfrm>
            <a:off x="4185000" y="4763425"/>
            <a:ext cx="48120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a:t>
            </a:r>
            <a:r>
              <a:rPr b="1" lang="en-US" sz="1000">
                <a:solidFill>
                  <a:srgbClr val="7F7F7F"/>
                </a:solidFill>
              </a:rPr>
              <a:t> Presentation Spring 2022</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p:txBody>
      </p:sp>
      <p:sp>
        <p:nvSpPr>
          <p:cNvPr id="89" name="Google Shape;89;p13"/>
          <p:cNvSpPr txBox="1"/>
          <p:nvPr/>
        </p:nvSpPr>
        <p:spPr>
          <a:xfrm>
            <a:off x="958500" y="3712500"/>
            <a:ext cx="73422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t>Isabel Corvella</a:t>
            </a:r>
            <a:r>
              <a:rPr lang="en-US">
                <a:solidFill>
                  <a:schemeClr val="dk1"/>
                </a:solidFill>
              </a:rPr>
              <a:t> </a:t>
            </a:r>
            <a:r>
              <a:rPr lang="en-US">
                <a:solidFill>
                  <a:schemeClr val="dk1"/>
                </a:solidFill>
              </a:rPr>
              <a:t>|</a:t>
            </a:r>
            <a:r>
              <a:rPr lang="en-US"/>
              <a:t> isc25@cornell.edu                                  Dennis Wu </a:t>
            </a:r>
            <a:r>
              <a:rPr lang="en-US">
                <a:solidFill>
                  <a:schemeClr val="dk1"/>
                </a:solidFill>
              </a:rPr>
              <a:t>|</a:t>
            </a:r>
            <a:r>
              <a:rPr lang="en-US"/>
              <a:t> djw323@cornell.</a:t>
            </a:r>
            <a:r>
              <a:rPr lang="en-US"/>
              <a:t>edu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US"/>
              <a:t>Elizabeth Bunker </a:t>
            </a:r>
            <a:r>
              <a:rPr lang="en-US">
                <a:solidFill>
                  <a:schemeClr val="dk1"/>
                </a:solidFill>
              </a:rPr>
              <a:t>|</a:t>
            </a:r>
            <a:r>
              <a:rPr lang="en-US"/>
              <a:t> elb248@cornell.edu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2"/>
          <p:cNvSpPr txBox="1"/>
          <p:nvPr/>
        </p:nvSpPr>
        <p:spPr>
          <a:xfrm>
            <a:off x="4195325" y="4763425"/>
            <a:ext cx="48015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a:t>
            </a:r>
            <a:r>
              <a:rPr b="1" i="0" lang="en-US" sz="1000" u="none" cap="none" strike="noStrike">
                <a:solidFill>
                  <a:srgbClr val="0B68FF"/>
                </a:solidFill>
                <a:latin typeface="Arial"/>
                <a:ea typeface="Arial"/>
                <a:cs typeface="Arial"/>
                <a:sym typeface="Arial"/>
              </a:rPr>
              <a:t>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Spring 2022</a:t>
            </a:r>
            <a:endParaRPr b="1" sz="1000">
              <a:solidFill>
                <a:srgbClr val="7F7F7F"/>
              </a:solidFill>
            </a:endParaRPr>
          </a:p>
        </p:txBody>
      </p:sp>
      <p:sp>
        <p:nvSpPr>
          <p:cNvPr id="214" name="Google Shape;214;p22"/>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Bibliography</a:t>
            </a:r>
            <a:endParaRPr b="0" i="0" sz="4000" u="none" cap="none" strike="noStrike">
              <a:solidFill>
                <a:srgbClr val="0B68FF"/>
              </a:solidFill>
              <a:latin typeface="Arial"/>
              <a:ea typeface="Arial"/>
              <a:cs typeface="Arial"/>
              <a:sym typeface="Arial"/>
            </a:endParaRPr>
          </a:p>
        </p:txBody>
      </p:sp>
      <p:pic>
        <p:nvPicPr>
          <p:cNvPr id="215" name="Google Shape;215;p22"/>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
        <p:nvSpPr>
          <p:cNvPr id="216" name="Google Shape;216;p22"/>
          <p:cNvSpPr txBox="1"/>
          <p:nvPr/>
        </p:nvSpPr>
        <p:spPr>
          <a:xfrm>
            <a:off x="1163700" y="884325"/>
            <a:ext cx="6816600" cy="3890400"/>
          </a:xfrm>
          <a:prstGeom prst="rect">
            <a:avLst/>
          </a:prstGeom>
          <a:noFill/>
          <a:ln>
            <a:noFill/>
          </a:ln>
        </p:spPr>
        <p:txBody>
          <a:bodyPr anchorCtr="0" anchor="t" bIns="91425" lIns="91425" spcFirstLastPara="1" rIns="91425" wrap="square" tIns="91425">
            <a:spAutoFit/>
          </a:bodyPr>
          <a:lstStyle/>
          <a:p>
            <a:pPr indent="0" lvl="0" marL="355600" rtl="0" algn="l">
              <a:lnSpc>
                <a:spcPct val="115000"/>
              </a:lnSpc>
              <a:spcBef>
                <a:spcPts val="1200"/>
              </a:spcBef>
              <a:spcAft>
                <a:spcPts val="0"/>
              </a:spcAft>
              <a:buClr>
                <a:schemeClr val="dk1"/>
              </a:buClr>
              <a:buSzPts val="1100"/>
              <a:buFont typeface="Arial"/>
              <a:buNone/>
            </a:pPr>
            <a:r>
              <a:rPr lang="en-US" sz="1100">
                <a:solidFill>
                  <a:schemeClr val="dk1"/>
                </a:solidFill>
              </a:rPr>
              <a:t>Fondriest Environmental, Inc. (2019, January 23). </a:t>
            </a:r>
            <a:r>
              <a:rPr i="1" lang="en-US" sz="1100">
                <a:solidFill>
                  <a:schemeClr val="dk1"/>
                </a:solidFill>
              </a:rPr>
              <a:t>Ph of Water</a:t>
            </a:r>
            <a:r>
              <a:rPr lang="en-US" sz="1100">
                <a:solidFill>
                  <a:schemeClr val="dk1"/>
                </a:solidFill>
              </a:rPr>
              <a:t>. Environmental Measurement Systems. Retrieved March 20, 2022, from https://www.fondriest.com/environmental-measurements/parameters/water-quality/ph/#p7 </a:t>
            </a:r>
            <a:endParaRPr sz="1100">
              <a:solidFill>
                <a:schemeClr val="dk1"/>
              </a:solidFill>
            </a:endParaRPr>
          </a:p>
          <a:p>
            <a:pPr indent="0" lvl="0" marL="355600" rtl="0" algn="l">
              <a:lnSpc>
                <a:spcPct val="115000"/>
              </a:lnSpc>
              <a:spcBef>
                <a:spcPts val="1200"/>
              </a:spcBef>
              <a:spcAft>
                <a:spcPts val="0"/>
              </a:spcAft>
              <a:buNone/>
            </a:pPr>
            <a:r>
              <a:rPr lang="en-US" sz="1100">
                <a:solidFill>
                  <a:schemeClr val="dk1"/>
                </a:solidFill>
              </a:rPr>
              <a:t>NASA. (n.d.). </a:t>
            </a:r>
            <a:r>
              <a:rPr i="1" lang="en-US" sz="1100">
                <a:solidFill>
                  <a:schemeClr val="dk1"/>
                </a:solidFill>
              </a:rPr>
              <a:t>Water quality</a:t>
            </a:r>
            <a:r>
              <a:rPr lang="en-US" sz="1100">
                <a:solidFill>
                  <a:schemeClr val="dk1"/>
                </a:solidFill>
              </a:rPr>
              <a:t>. Crooked River Project. Retrieved March 20, 2022, from https://www.grc.nasa.gov/www/k-12/fenlewis/Waterquality.html#:~:text=The%20pH%20of%20river%20water,river%20water%20is%20around%207.4. </a:t>
            </a:r>
            <a:endParaRPr sz="1100">
              <a:solidFill>
                <a:schemeClr val="dk1"/>
              </a:solidFill>
            </a:endParaRPr>
          </a:p>
          <a:p>
            <a:pPr indent="0" lvl="0" marL="355600" rtl="0" algn="l">
              <a:lnSpc>
                <a:spcPct val="115000"/>
              </a:lnSpc>
              <a:spcBef>
                <a:spcPts val="1200"/>
              </a:spcBef>
              <a:spcAft>
                <a:spcPts val="0"/>
              </a:spcAft>
              <a:buNone/>
            </a:pPr>
            <a:r>
              <a:rPr lang="en-US" sz="1100">
                <a:solidFill>
                  <a:schemeClr val="dk1"/>
                </a:solidFill>
              </a:rPr>
              <a:t>Robin.ph. (n.d.). </a:t>
            </a:r>
            <a:r>
              <a:rPr i="1" lang="en-US" sz="1100">
                <a:solidFill>
                  <a:schemeClr val="dk1"/>
                </a:solidFill>
              </a:rPr>
              <a:t>Scale of ph Value for Acid and Alkaline Solutions, Vector Isolated or White Background</a:t>
            </a:r>
            <a:r>
              <a:rPr lang="en-US" sz="1100">
                <a:solidFill>
                  <a:schemeClr val="dk1"/>
                </a:solidFill>
              </a:rPr>
              <a:t>. Shutterstock. Retrieved March 20, 2022, from https://www.shutterstock.com/image-vector/scale-ph-value-acid-alkaline-solutions-744781354. </a:t>
            </a:r>
            <a:endParaRPr sz="1100">
              <a:solidFill>
                <a:schemeClr val="dk1"/>
              </a:solidFill>
            </a:endParaRPr>
          </a:p>
          <a:p>
            <a:pPr indent="0" lvl="0" marL="355600" rtl="0" algn="l">
              <a:lnSpc>
                <a:spcPct val="115000"/>
              </a:lnSpc>
              <a:spcBef>
                <a:spcPts val="1200"/>
              </a:spcBef>
              <a:spcAft>
                <a:spcPts val="0"/>
              </a:spcAft>
              <a:buNone/>
            </a:pPr>
            <a:r>
              <a:rPr lang="en-US" sz="1100">
                <a:solidFill>
                  <a:schemeClr val="dk1"/>
                </a:solidFill>
              </a:rPr>
              <a:t>Swift, T., Swanson, L., Bretherick, A., &amp; Rimmer, S. (2015). Measuring poly(acrylamide) flocculants in fresh water using inter-polymer complex formation. </a:t>
            </a:r>
            <a:r>
              <a:rPr i="1" lang="en-US" sz="1100">
                <a:solidFill>
                  <a:schemeClr val="dk1"/>
                </a:solidFill>
              </a:rPr>
              <a:t>Environmental Science: Water Research &amp; Technology</a:t>
            </a:r>
            <a:r>
              <a:rPr lang="en-US" sz="1100">
                <a:solidFill>
                  <a:schemeClr val="dk1"/>
                </a:solidFill>
              </a:rPr>
              <a:t>, </a:t>
            </a:r>
            <a:r>
              <a:rPr i="1" lang="en-US" sz="1100">
                <a:solidFill>
                  <a:schemeClr val="dk1"/>
                </a:solidFill>
              </a:rPr>
              <a:t>1</a:t>
            </a:r>
            <a:r>
              <a:rPr lang="en-US" sz="1100">
                <a:solidFill>
                  <a:schemeClr val="dk1"/>
                </a:solidFill>
              </a:rPr>
              <a:t>(3), 332–340. https://doi.org/10.1039/c4ew00092g </a:t>
            </a:r>
            <a:endParaRPr sz="1100">
              <a:solidFill>
                <a:schemeClr val="dk1"/>
              </a:solidFill>
            </a:endParaRPr>
          </a:p>
          <a:p>
            <a:pPr indent="0" lvl="0" marL="355600" rtl="0" algn="l">
              <a:lnSpc>
                <a:spcPct val="115000"/>
              </a:lnSpc>
              <a:spcBef>
                <a:spcPts val="1200"/>
              </a:spcBef>
              <a:spcAft>
                <a:spcPts val="1200"/>
              </a:spcAft>
              <a:buClr>
                <a:schemeClr val="dk1"/>
              </a:buClr>
              <a:buSzPts val="1100"/>
              <a:buFont typeface="Arial"/>
              <a:buNone/>
            </a:pPr>
            <a:r>
              <a:rPr lang="en-US" sz="1100">
                <a:solidFill>
                  <a:schemeClr val="dk1"/>
                </a:solidFill>
              </a:rPr>
              <a:t>Vesga-Rodríguez, C. P., Donado-Garzón, L. D., &amp; Weber-Shirk, M. (2018, November 19). </a:t>
            </a:r>
            <a:r>
              <a:rPr i="1" lang="en-US" sz="1100">
                <a:solidFill>
                  <a:schemeClr val="dk1"/>
                </a:solidFill>
              </a:rPr>
              <a:t>Evaluation of high rate sedimentation lab-scale tank performance in drinking water treatment</a:t>
            </a:r>
            <a:r>
              <a:rPr lang="en-US" sz="1100">
                <a:solidFill>
                  <a:schemeClr val="dk1"/>
                </a:solidFill>
              </a:rPr>
              <a:t>. Revista Facultad de Ingeniería Universidad de Antioquia. Retrieved March 20, 2022, from https://www.redalyc.org/journal/430/43065097002/html/ </a:t>
            </a:r>
            <a:endParaRPr sz="11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3"/>
          <p:cNvSpPr txBox="1"/>
          <p:nvPr/>
        </p:nvSpPr>
        <p:spPr>
          <a:xfrm>
            <a:off x="2283000" y="1691725"/>
            <a:ext cx="4578000" cy="1983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6000">
                <a:solidFill>
                  <a:srgbClr val="0B68FF"/>
                </a:solidFill>
              </a:rPr>
              <a:t>Appendix </a:t>
            </a:r>
            <a:endParaRPr b="0" i="0" sz="6000" u="none" cap="none" strike="noStrike">
              <a:solidFill>
                <a:srgbClr val="0B68FF"/>
              </a:solidFill>
              <a:latin typeface="Arial"/>
              <a:ea typeface="Arial"/>
              <a:cs typeface="Arial"/>
              <a:sym typeface="Arial"/>
            </a:endParaRPr>
          </a:p>
        </p:txBody>
      </p:sp>
      <p:sp>
        <p:nvSpPr>
          <p:cNvPr id="222" name="Google Shape;222;p23"/>
          <p:cNvSpPr txBox="1"/>
          <p:nvPr/>
        </p:nvSpPr>
        <p:spPr>
          <a:xfrm>
            <a:off x="4107675" y="4763425"/>
            <a:ext cx="48891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a:t>
            </a:r>
            <a:r>
              <a:rPr b="1" i="0" lang="en-US" sz="1000" u="none" cap="none" strike="noStrike">
                <a:solidFill>
                  <a:srgbClr val="0B68FF"/>
                </a:solidFill>
                <a:latin typeface="Arial"/>
                <a:ea typeface="Arial"/>
                <a:cs typeface="Arial"/>
                <a:sym typeface="Arial"/>
              </a:rPr>
              <a:t>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888888"/>
                </a:solidFill>
              </a:rPr>
              <a:t>Symposium Presentation</a:t>
            </a:r>
            <a:r>
              <a:rPr b="1" lang="en-US" sz="1000">
                <a:solidFill>
                  <a:srgbClr val="7F7F7F"/>
                </a:solidFill>
              </a:rPr>
              <a:t> Spring 2022</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p:txBody>
      </p:sp>
      <p:pic>
        <p:nvPicPr>
          <p:cNvPr id="223" name="Google Shape;223;p23"/>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4"/>
          <p:cNvSpPr txBox="1"/>
          <p:nvPr>
            <p:ph type="title"/>
          </p:nvPr>
        </p:nvSpPr>
        <p:spPr>
          <a:xfrm>
            <a:off x="152400" y="129778"/>
            <a:ext cx="8229600" cy="85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4000">
                <a:solidFill>
                  <a:srgbClr val="0B68FF"/>
                </a:solidFill>
              </a:rPr>
              <a:t>Table</a:t>
            </a:r>
            <a:r>
              <a:rPr lang="en-US" sz="4000">
                <a:solidFill>
                  <a:srgbClr val="0B68FF"/>
                </a:solidFill>
              </a:rPr>
              <a:t> of Contents</a:t>
            </a:r>
            <a:endParaRPr sz="4000">
              <a:solidFill>
                <a:srgbClr val="0B68FF"/>
              </a:solidFill>
            </a:endParaRPr>
          </a:p>
        </p:txBody>
      </p:sp>
      <p:sp>
        <p:nvSpPr>
          <p:cNvPr id="95" name="Google Shape;95;p14"/>
          <p:cNvSpPr txBox="1"/>
          <p:nvPr>
            <p:ph idx="1" type="body"/>
          </p:nvPr>
        </p:nvSpPr>
        <p:spPr>
          <a:xfrm>
            <a:off x="457200" y="1200151"/>
            <a:ext cx="8229600" cy="3394500"/>
          </a:xfrm>
          <a:prstGeom prst="rect">
            <a:avLst/>
          </a:prstGeom>
        </p:spPr>
        <p:txBody>
          <a:bodyPr anchorCtr="0" anchor="t" bIns="91425" lIns="91425" spcFirstLastPara="1" rIns="91425" wrap="square" tIns="91425">
            <a:noAutofit/>
          </a:bodyPr>
          <a:lstStyle/>
          <a:p>
            <a:pPr indent="-387350" lvl="0" marL="457200" rtl="0" algn="l">
              <a:lnSpc>
                <a:spcPct val="150000"/>
              </a:lnSpc>
              <a:spcBef>
                <a:spcPts val="0"/>
              </a:spcBef>
              <a:spcAft>
                <a:spcPts val="0"/>
              </a:spcAft>
              <a:buSzPts val="2500"/>
              <a:buAutoNum type="arabicParenR"/>
            </a:pPr>
            <a:r>
              <a:rPr lang="en-US" sz="2500">
                <a:solidFill>
                  <a:schemeClr val="dk1"/>
                </a:solidFill>
              </a:rPr>
              <a:t>Background</a:t>
            </a:r>
            <a:endParaRPr sz="2500">
              <a:solidFill>
                <a:schemeClr val="dk1"/>
              </a:solidFill>
            </a:endParaRPr>
          </a:p>
          <a:p>
            <a:pPr indent="-387350" lvl="0" marL="457200" rtl="0" algn="l">
              <a:lnSpc>
                <a:spcPct val="150000"/>
              </a:lnSpc>
              <a:spcBef>
                <a:spcPts val="0"/>
              </a:spcBef>
              <a:spcAft>
                <a:spcPts val="0"/>
              </a:spcAft>
              <a:buSzPts val="2500"/>
              <a:buAutoNum type="arabicParenR"/>
            </a:pPr>
            <a:r>
              <a:rPr lang="en-US" sz="2500">
                <a:solidFill>
                  <a:schemeClr val="dk1"/>
                </a:solidFill>
              </a:rPr>
              <a:t>Schematic Drawing</a:t>
            </a:r>
            <a:endParaRPr sz="2500">
              <a:solidFill>
                <a:schemeClr val="dk1"/>
              </a:solidFill>
            </a:endParaRPr>
          </a:p>
          <a:p>
            <a:pPr indent="-387350" lvl="0" marL="457200" rtl="0" algn="l">
              <a:lnSpc>
                <a:spcPct val="150000"/>
              </a:lnSpc>
              <a:spcBef>
                <a:spcPts val="0"/>
              </a:spcBef>
              <a:spcAft>
                <a:spcPts val="0"/>
              </a:spcAft>
              <a:buSzPts val="2500"/>
              <a:buAutoNum type="arabicParenR"/>
            </a:pPr>
            <a:r>
              <a:rPr lang="en-US" sz="2500">
                <a:solidFill>
                  <a:schemeClr val="dk1"/>
                </a:solidFill>
              </a:rPr>
              <a:t>Experimental Setup</a:t>
            </a:r>
            <a:endParaRPr sz="2500">
              <a:solidFill>
                <a:schemeClr val="dk1"/>
              </a:solidFill>
            </a:endParaRPr>
          </a:p>
          <a:p>
            <a:pPr indent="-387350" lvl="0" marL="457200" rtl="0" algn="l">
              <a:lnSpc>
                <a:spcPct val="150000"/>
              </a:lnSpc>
              <a:spcBef>
                <a:spcPts val="0"/>
              </a:spcBef>
              <a:spcAft>
                <a:spcPts val="0"/>
              </a:spcAft>
              <a:buSzPts val="2500"/>
              <a:buAutoNum type="arabicParenR"/>
            </a:pPr>
            <a:r>
              <a:rPr lang="en-US" sz="2500">
                <a:solidFill>
                  <a:schemeClr val="dk1"/>
                </a:solidFill>
              </a:rPr>
              <a:t>First Steps</a:t>
            </a:r>
            <a:endParaRPr sz="2500">
              <a:solidFill>
                <a:schemeClr val="dk1"/>
              </a:solidFill>
            </a:endParaRPr>
          </a:p>
          <a:p>
            <a:pPr indent="-387350" lvl="0" marL="457200" rtl="0" algn="l">
              <a:lnSpc>
                <a:spcPct val="150000"/>
              </a:lnSpc>
              <a:spcBef>
                <a:spcPts val="0"/>
              </a:spcBef>
              <a:spcAft>
                <a:spcPts val="0"/>
              </a:spcAft>
              <a:buSzPts val="2500"/>
              <a:buAutoNum type="arabicParenR"/>
            </a:pPr>
            <a:r>
              <a:rPr lang="en-US" sz="2500">
                <a:solidFill>
                  <a:schemeClr val="dk1"/>
                </a:solidFill>
              </a:rPr>
              <a:t>Future Tasks</a:t>
            </a:r>
            <a:endParaRPr sz="2500">
              <a:solidFill>
                <a:schemeClr val="dk1"/>
              </a:solidFill>
            </a:endParaRPr>
          </a:p>
          <a:p>
            <a:pPr indent="-387350" lvl="0" marL="457200" rtl="0" algn="l">
              <a:lnSpc>
                <a:spcPct val="150000"/>
              </a:lnSpc>
              <a:spcBef>
                <a:spcPts val="0"/>
              </a:spcBef>
              <a:spcAft>
                <a:spcPts val="0"/>
              </a:spcAft>
              <a:buClr>
                <a:schemeClr val="dk1"/>
              </a:buClr>
              <a:buSzPts val="2500"/>
              <a:buAutoNum type="arabicParenR"/>
            </a:pPr>
            <a:r>
              <a:rPr lang="en-US" sz="2500">
                <a:solidFill>
                  <a:schemeClr val="dk1"/>
                </a:solidFill>
              </a:rPr>
              <a:t>Questions and Recommendations</a:t>
            </a:r>
            <a:endParaRPr sz="2500">
              <a:solidFill>
                <a:schemeClr val="dk1"/>
              </a:solidFill>
            </a:endParaRPr>
          </a:p>
        </p:txBody>
      </p:sp>
      <p:pic>
        <p:nvPicPr>
          <p:cNvPr id="96" name="Google Shape;96;p14"/>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
        <p:nvSpPr>
          <p:cNvPr id="97" name="Google Shape;97;p14"/>
          <p:cNvSpPr txBox="1"/>
          <p:nvPr/>
        </p:nvSpPr>
        <p:spPr>
          <a:xfrm>
            <a:off x="3964300" y="4725600"/>
            <a:ext cx="50274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US" sz="1000">
                <a:solidFill>
                  <a:srgbClr val="0B68FF"/>
                </a:solidFill>
              </a:rPr>
              <a:t>Sedimentation Tank pH | Research | </a:t>
            </a:r>
            <a:r>
              <a:rPr b="1" lang="en-US" sz="1000">
                <a:solidFill>
                  <a:srgbClr val="7F7F7F"/>
                </a:solidFill>
              </a:rPr>
              <a:t>Symposium Presentation Spring 2022</a:t>
            </a:r>
            <a:endParaRPr b="1" sz="1000">
              <a:solidFill>
                <a:srgbClr val="7F7F7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5"/>
          <p:cNvSpPr txBox="1"/>
          <p:nvPr/>
        </p:nvSpPr>
        <p:spPr>
          <a:xfrm>
            <a:off x="395425" y="902525"/>
            <a:ext cx="3549900" cy="2733600"/>
          </a:xfrm>
          <a:prstGeom prst="rect">
            <a:avLst/>
          </a:prstGeom>
          <a:noFill/>
          <a:ln>
            <a:noFill/>
          </a:ln>
        </p:spPr>
        <p:txBody>
          <a:bodyPr anchorCtr="0" anchor="t" bIns="45700" lIns="91425" spcFirstLastPara="1" rIns="91425" wrap="square" tIns="45700">
            <a:noAutofit/>
          </a:bodyPr>
          <a:lstStyle/>
          <a:p>
            <a:pPr indent="-50800" lvl="0" marL="0" marR="0" rtl="0" algn="l">
              <a:spcBef>
                <a:spcPts val="0"/>
              </a:spcBef>
              <a:spcAft>
                <a:spcPts val="0"/>
              </a:spcAft>
              <a:buClr>
                <a:srgbClr val="595959"/>
              </a:buClr>
              <a:buSzPts val="2200"/>
              <a:buFont typeface="Calibri"/>
              <a:buChar char="•"/>
            </a:pPr>
            <a:r>
              <a:rPr lang="en-US" sz="2200">
                <a:solidFill>
                  <a:srgbClr val="595959"/>
                </a:solidFill>
                <a:latin typeface="Calibri"/>
                <a:ea typeface="Calibri"/>
                <a:cs typeface="Calibri"/>
                <a:sym typeface="Calibri"/>
              </a:rPr>
              <a:t>AguaClara plants use streams and rivers to supply the water, can vary greatly in pH (6.5-8.5)</a:t>
            </a:r>
            <a:endParaRPr sz="2200">
              <a:solidFill>
                <a:srgbClr val="595959"/>
              </a:solidFill>
              <a:latin typeface="Calibri"/>
              <a:ea typeface="Calibri"/>
              <a:cs typeface="Calibri"/>
              <a:sym typeface="Calibri"/>
            </a:endParaRPr>
          </a:p>
          <a:p>
            <a:pPr indent="-368300" lvl="1" marL="914400" marR="0" rtl="0" algn="l">
              <a:spcBef>
                <a:spcPts val="0"/>
              </a:spcBef>
              <a:spcAft>
                <a:spcPts val="0"/>
              </a:spcAft>
              <a:buClr>
                <a:srgbClr val="595959"/>
              </a:buClr>
              <a:buSzPts val="2200"/>
              <a:buFont typeface="Calibri"/>
              <a:buChar char="○"/>
            </a:pPr>
            <a:r>
              <a:rPr lang="en-US" sz="2200">
                <a:solidFill>
                  <a:srgbClr val="595959"/>
                </a:solidFill>
                <a:latin typeface="Calibri"/>
                <a:ea typeface="Calibri"/>
                <a:cs typeface="Calibri"/>
                <a:sym typeface="Calibri"/>
              </a:rPr>
              <a:t>algal </a:t>
            </a:r>
            <a:r>
              <a:rPr lang="en-US" sz="2200">
                <a:solidFill>
                  <a:srgbClr val="595959"/>
                </a:solidFill>
                <a:latin typeface="Calibri"/>
                <a:ea typeface="Calibri"/>
                <a:cs typeface="Calibri"/>
                <a:sym typeface="Calibri"/>
              </a:rPr>
              <a:t>photosynthesis</a:t>
            </a:r>
            <a:r>
              <a:rPr lang="en-US" sz="2200">
                <a:solidFill>
                  <a:srgbClr val="595959"/>
                </a:solidFill>
                <a:latin typeface="Calibri"/>
                <a:ea typeface="Calibri"/>
                <a:cs typeface="Calibri"/>
                <a:sym typeface="Calibri"/>
              </a:rPr>
              <a:t> and respiration</a:t>
            </a:r>
            <a:endParaRPr sz="2200">
              <a:solidFill>
                <a:srgbClr val="595959"/>
              </a:solidFill>
              <a:latin typeface="Calibri"/>
              <a:ea typeface="Calibri"/>
              <a:cs typeface="Calibri"/>
              <a:sym typeface="Calibri"/>
            </a:endParaRPr>
          </a:p>
          <a:p>
            <a:pPr indent="-368300" lvl="1" marL="914400" rtl="0" algn="l">
              <a:spcBef>
                <a:spcPts val="0"/>
              </a:spcBef>
              <a:spcAft>
                <a:spcPts val="0"/>
              </a:spcAft>
              <a:buClr>
                <a:srgbClr val="595959"/>
              </a:buClr>
              <a:buSzPts val="2200"/>
              <a:buFont typeface="Calibri"/>
              <a:buChar char="○"/>
            </a:pPr>
            <a:r>
              <a:rPr lang="en-US" sz="2200">
                <a:solidFill>
                  <a:srgbClr val="595959"/>
                </a:solidFill>
                <a:latin typeface="Calibri"/>
                <a:ea typeface="Calibri"/>
                <a:cs typeface="Calibri"/>
                <a:sym typeface="Calibri"/>
              </a:rPr>
              <a:t>acidic rain and other weather events  </a:t>
            </a:r>
            <a:endParaRPr sz="2200">
              <a:solidFill>
                <a:srgbClr val="595959"/>
              </a:solidFill>
              <a:latin typeface="Calibri"/>
              <a:ea typeface="Calibri"/>
              <a:cs typeface="Calibri"/>
              <a:sym typeface="Calibri"/>
            </a:endParaRPr>
          </a:p>
          <a:p>
            <a:pPr indent="-368300" lvl="1" marL="914400" marR="0" rtl="0" algn="l">
              <a:spcBef>
                <a:spcPts val="0"/>
              </a:spcBef>
              <a:spcAft>
                <a:spcPts val="0"/>
              </a:spcAft>
              <a:buClr>
                <a:srgbClr val="595959"/>
              </a:buClr>
              <a:buSzPts val="2200"/>
              <a:buFont typeface="Calibri"/>
              <a:buChar char="○"/>
            </a:pPr>
            <a:r>
              <a:rPr lang="en-US" sz="2200">
                <a:solidFill>
                  <a:srgbClr val="595959"/>
                </a:solidFill>
                <a:latin typeface="Calibri"/>
                <a:ea typeface="Calibri"/>
                <a:cs typeface="Calibri"/>
                <a:sym typeface="Calibri"/>
              </a:rPr>
              <a:t>mineral presence and concentration (alkalinity)</a:t>
            </a:r>
            <a:endParaRPr sz="2200">
              <a:solidFill>
                <a:srgbClr val="595959"/>
              </a:solidFill>
              <a:latin typeface="Calibri"/>
              <a:ea typeface="Calibri"/>
              <a:cs typeface="Calibri"/>
              <a:sym typeface="Calibri"/>
            </a:endParaRPr>
          </a:p>
        </p:txBody>
      </p:sp>
      <p:sp>
        <p:nvSpPr>
          <p:cNvPr id="103" name="Google Shape;103;p15"/>
          <p:cNvSpPr txBox="1"/>
          <p:nvPr/>
        </p:nvSpPr>
        <p:spPr>
          <a:xfrm>
            <a:off x="4314875" y="4763425"/>
            <a:ext cx="46818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a:t>
            </a:r>
            <a:r>
              <a:rPr b="1" i="0" lang="en-US" sz="1000" u="none" cap="none" strike="noStrike">
                <a:solidFill>
                  <a:srgbClr val="0B68FF"/>
                </a:solidFill>
                <a:latin typeface="Arial"/>
                <a:ea typeface="Arial"/>
                <a:cs typeface="Arial"/>
                <a:sym typeface="Arial"/>
              </a:rPr>
              <a:t>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Spring 2022</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p:txBody>
      </p:sp>
      <p:sp>
        <p:nvSpPr>
          <p:cNvPr id="104" name="Google Shape;104;p15"/>
          <p:cNvSpPr txBox="1"/>
          <p:nvPr/>
        </p:nvSpPr>
        <p:spPr>
          <a:xfrm>
            <a:off x="281554" y="2800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Background</a:t>
            </a:r>
            <a:endParaRPr b="0" i="0" sz="4000" u="none" cap="none" strike="noStrike">
              <a:solidFill>
                <a:srgbClr val="0B68FF"/>
              </a:solidFill>
              <a:latin typeface="Arial"/>
              <a:ea typeface="Arial"/>
              <a:cs typeface="Arial"/>
              <a:sym typeface="Arial"/>
            </a:endParaRPr>
          </a:p>
        </p:txBody>
      </p:sp>
      <p:pic>
        <p:nvPicPr>
          <p:cNvPr id="105" name="Google Shape;105;p15"/>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pic>
        <p:nvPicPr>
          <p:cNvPr id="106" name="Google Shape;106;p15"/>
          <p:cNvPicPr preferRelativeResize="0"/>
          <p:nvPr/>
        </p:nvPicPr>
        <p:blipFill>
          <a:blip r:embed="rId4">
            <a:alphaModFix/>
          </a:blip>
          <a:stretch>
            <a:fillRect/>
          </a:stretch>
        </p:blipFill>
        <p:spPr>
          <a:xfrm>
            <a:off x="4143575" y="659288"/>
            <a:ext cx="2885675" cy="2404725"/>
          </a:xfrm>
          <a:prstGeom prst="rect">
            <a:avLst/>
          </a:prstGeom>
          <a:noFill/>
          <a:ln>
            <a:noFill/>
          </a:ln>
        </p:spPr>
      </p:pic>
      <p:pic>
        <p:nvPicPr>
          <p:cNvPr id="107" name="Google Shape;107;p15"/>
          <p:cNvPicPr preferRelativeResize="0"/>
          <p:nvPr/>
        </p:nvPicPr>
        <p:blipFill>
          <a:blip r:embed="rId5">
            <a:alphaModFix/>
          </a:blip>
          <a:stretch>
            <a:fillRect/>
          </a:stretch>
        </p:blipFill>
        <p:spPr>
          <a:xfrm>
            <a:off x="5488026" y="3134876"/>
            <a:ext cx="3021476" cy="1428124"/>
          </a:xfrm>
          <a:prstGeom prst="rect">
            <a:avLst/>
          </a:prstGeom>
          <a:noFill/>
          <a:ln>
            <a:noFill/>
          </a:ln>
        </p:spPr>
      </p:pic>
      <p:sp>
        <p:nvSpPr>
          <p:cNvPr id="108" name="Google Shape;108;p15"/>
          <p:cNvSpPr txBox="1"/>
          <p:nvPr/>
        </p:nvSpPr>
        <p:spPr>
          <a:xfrm>
            <a:off x="4536450" y="2796175"/>
            <a:ext cx="3306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1: pH Variation Over Time</a:t>
            </a:r>
            <a:endParaRPr sz="1000"/>
          </a:p>
        </p:txBody>
      </p:sp>
      <p:sp>
        <p:nvSpPr>
          <p:cNvPr id="109" name="Google Shape;109;p15"/>
          <p:cNvSpPr txBox="1"/>
          <p:nvPr/>
        </p:nvSpPr>
        <p:spPr>
          <a:xfrm>
            <a:off x="5596025" y="4495500"/>
            <a:ext cx="3306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2: AguaClara Influent Water Supply</a:t>
            </a:r>
            <a:endParaRPr sz="1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txBox="1"/>
          <p:nvPr/>
        </p:nvSpPr>
        <p:spPr>
          <a:xfrm>
            <a:off x="4314875" y="4763425"/>
            <a:ext cx="46818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a:t>
            </a:r>
            <a:r>
              <a:rPr b="1" i="0" lang="en-US" sz="1000" u="none" cap="none" strike="noStrike">
                <a:solidFill>
                  <a:srgbClr val="0B68FF"/>
                </a:solidFill>
                <a:latin typeface="Arial"/>
                <a:ea typeface="Arial"/>
                <a:cs typeface="Arial"/>
                <a:sym typeface="Arial"/>
              </a:rPr>
              <a:t>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Spring 2022</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p:txBody>
      </p:sp>
      <p:sp>
        <p:nvSpPr>
          <p:cNvPr id="115" name="Google Shape;115;p16"/>
          <p:cNvSpPr txBox="1"/>
          <p:nvPr/>
        </p:nvSpPr>
        <p:spPr>
          <a:xfrm>
            <a:off x="1545575" y="3638838"/>
            <a:ext cx="5757900" cy="692700"/>
          </a:xfrm>
          <a:prstGeom prst="rect">
            <a:avLst/>
          </a:prstGeom>
          <a:noFill/>
          <a:ln cap="flat" cmpd="sng" w="9525">
            <a:solidFill>
              <a:srgbClr val="0B68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t>We want to determine the optimal pH for sedimentation to help understand and minimize this variation</a:t>
            </a:r>
            <a:endParaRPr b="0" i="0" sz="1800" u="none" cap="none" strike="noStrike"/>
          </a:p>
        </p:txBody>
      </p:sp>
      <p:pic>
        <p:nvPicPr>
          <p:cNvPr id="116" name="Google Shape;116;p16"/>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pic>
        <p:nvPicPr>
          <p:cNvPr id="117" name="Google Shape;117;p16"/>
          <p:cNvPicPr preferRelativeResize="0"/>
          <p:nvPr/>
        </p:nvPicPr>
        <p:blipFill>
          <a:blip r:embed="rId4">
            <a:alphaModFix/>
          </a:blip>
          <a:stretch>
            <a:fillRect/>
          </a:stretch>
        </p:blipFill>
        <p:spPr>
          <a:xfrm>
            <a:off x="5444249" y="1310326"/>
            <a:ext cx="3652876" cy="1677500"/>
          </a:xfrm>
          <a:prstGeom prst="rect">
            <a:avLst/>
          </a:prstGeom>
          <a:noFill/>
          <a:ln>
            <a:noFill/>
          </a:ln>
        </p:spPr>
      </p:pic>
      <p:sp>
        <p:nvSpPr>
          <p:cNvPr id="118" name="Google Shape;118;p16"/>
          <p:cNvSpPr txBox="1"/>
          <p:nvPr/>
        </p:nvSpPr>
        <p:spPr>
          <a:xfrm>
            <a:off x="314800" y="975150"/>
            <a:ext cx="5426400" cy="2616600"/>
          </a:xfrm>
          <a:prstGeom prst="rect">
            <a:avLst/>
          </a:prstGeom>
          <a:noFill/>
          <a:ln>
            <a:noFill/>
          </a:ln>
        </p:spPr>
        <p:txBody>
          <a:bodyPr anchorCtr="0" anchor="t" bIns="91425" lIns="91425" spcFirstLastPara="1" rIns="91425" wrap="square" tIns="91425">
            <a:spAutoFit/>
          </a:bodyPr>
          <a:lstStyle/>
          <a:p>
            <a:pPr indent="-25400" lvl="0" marL="0" rtl="0" algn="l">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B</a:t>
            </a:r>
            <a:r>
              <a:rPr lang="en-US" sz="1800">
                <a:solidFill>
                  <a:srgbClr val="595959"/>
                </a:solidFill>
                <a:latin typeface="Calibri"/>
                <a:ea typeface="Calibri"/>
                <a:cs typeface="Calibri"/>
                <a:sym typeface="Calibri"/>
              </a:rPr>
              <a:t>ased off previous research and observation, a change in pH could change how flocs interact with each other in tank</a:t>
            </a:r>
            <a:endParaRPr sz="1800">
              <a:solidFill>
                <a:srgbClr val="595959"/>
              </a:solidFill>
              <a:latin typeface="Calibri"/>
              <a:ea typeface="Calibri"/>
              <a:cs typeface="Calibri"/>
              <a:sym typeface="Calibri"/>
            </a:endParaRPr>
          </a:p>
          <a:p>
            <a:pPr indent="-342900" lvl="1" marL="914400" rtl="0" algn="l">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Clay particles are mostly </a:t>
            </a:r>
            <a:r>
              <a:rPr lang="en-US" sz="1800">
                <a:solidFill>
                  <a:srgbClr val="595959"/>
                </a:solidFill>
                <a:latin typeface="Calibri"/>
                <a:ea typeface="Calibri"/>
                <a:cs typeface="Calibri"/>
                <a:sym typeface="Calibri"/>
              </a:rPr>
              <a:t>negatively</a:t>
            </a:r>
            <a:r>
              <a:rPr lang="en-US" sz="1800">
                <a:solidFill>
                  <a:srgbClr val="595959"/>
                </a:solidFill>
                <a:latin typeface="Calibri"/>
                <a:ea typeface="Calibri"/>
                <a:cs typeface="Calibri"/>
                <a:sym typeface="Calibri"/>
              </a:rPr>
              <a:t> charged while coagulant is </a:t>
            </a:r>
            <a:r>
              <a:rPr lang="en-US" sz="1800">
                <a:solidFill>
                  <a:srgbClr val="595959"/>
                </a:solidFill>
                <a:latin typeface="Calibri"/>
                <a:ea typeface="Calibri"/>
                <a:cs typeface="Calibri"/>
                <a:sym typeface="Calibri"/>
              </a:rPr>
              <a:t>positively</a:t>
            </a:r>
            <a:r>
              <a:rPr lang="en-US" sz="1800">
                <a:solidFill>
                  <a:srgbClr val="595959"/>
                </a:solidFill>
                <a:latin typeface="Calibri"/>
                <a:ea typeface="Calibri"/>
                <a:cs typeface="Calibri"/>
                <a:sym typeface="Calibri"/>
              </a:rPr>
              <a:t> </a:t>
            </a:r>
            <a:r>
              <a:rPr lang="en-US" sz="1800">
                <a:solidFill>
                  <a:srgbClr val="595959"/>
                </a:solidFill>
                <a:latin typeface="Calibri"/>
                <a:ea typeface="Calibri"/>
                <a:cs typeface="Calibri"/>
                <a:sym typeface="Calibri"/>
              </a:rPr>
              <a:t>charged</a:t>
            </a:r>
            <a:endParaRPr sz="1800">
              <a:solidFill>
                <a:srgbClr val="595959"/>
              </a:solidFill>
              <a:latin typeface="Calibri"/>
              <a:ea typeface="Calibri"/>
              <a:cs typeface="Calibri"/>
              <a:sym typeface="Calibri"/>
            </a:endParaRPr>
          </a:p>
          <a:p>
            <a:pPr indent="-25400" lvl="0" marL="0" rtl="0" algn="l">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Changing pH can also change the viscosity of water</a:t>
            </a:r>
            <a:endParaRPr sz="1800">
              <a:solidFill>
                <a:srgbClr val="595959"/>
              </a:solidFill>
              <a:latin typeface="Calibri"/>
              <a:ea typeface="Calibri"/>
              <a:cs typeface="Calibri"/>
              <a:sym typeface="Calibri"/>
            </a:endParaRPr>
          </a:p>
          <a:p>
            <a:pPr indent="-342900" lvl="1" marL="914400" rtl="0" algn="l">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Flocs might fall faster or slower when forming floc blanket</a:t>
            </a:r>
            <a:endParaRPr sz="1800">
              <a:solidFill>
                <a:srgbClr val="595959"/>
              </a:solidFill>
              <a:latin typeface="Calibri"/>
              <a:ea typeface="Calibri"/>
              <a:cs typeface="Calibri"/>
              <a:sym typeface="Calibri"/>
            </a:endParaRPr>
          </a:p>
          <a:p>
            <a:pPr indent="0" lvl="0" marL="0" rtl="0" algn="l">
              <a:spcBef>
                <a:spcPts val="0"/>
              </a:spcBef>
              <a:spcAft>
                <a:spcPts val="0"/>
              </a:spcAft>
              <a:buNone/>
            </a:pPr>
            <a:r>
              <a:t/>
            </a:r>
            <a:endParaRPr/>
          </a:p>
        </p:txBody>
      </p:sp>
      <p:sp>
        <p:nvSpPr>
          <p:cNvPr id="119" name="Google Shape;119;p16"/>
          <p:cNvSpPr txBox="1"/>
          <p:nvPr/>
        </p:nvSpPr>
        <p:spPr>
          <a:xfrm>
            <a:off x="5741200" y="3210613"/>
            <a:ext cx="3306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3: Resultant Particle Velocity Diagram</a:t>
            </a:r>
            <a:endParaRPr sz="1000"/>
          </a:p>
        </p:txBody>
      </p:sp>
      <p:sp>
        <p:nvSpPr>
          <p:cNvPr id="120" name="Google Shape;120;p16"/>
          <p:cNvSpPr txBox="1"/>
          <p:nvPr/>
        </p:nvSpPr>
        <p:spPr>
          <a:xfrm>
            <a:off x="281550" y="280025"/>
            <a:ext cx="58665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Background Continued</a:t>
            </a:r>
            <a:endParaRPr b="0" i="0" sz="4000" u="none" cap="none" strike="noStrike">
              <a:solidFill>
                <a:srgbClr val="0B68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7"/>
          <p:cNvSpPr txBox="1"/>
          <p:nvPr/>
        </p:nvSpPr>
        <p:spPr>
          <a:xfrm>
            <a:off x="4314875" y="4763425"/>
            <a:ext cx="46818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a:t>
            </a:r>
            <a:r>
              <a:rPr b="1" i="0" lang="en-US" sz="1000" u="none" cap="none" strike="noStrike">
                <a:solidFill>
                  <a:srgbClr val="0B68FF"/>
                </a:solidFill>
                <a:latin typeface="Arial"/>
                <a:ea typeface="Arial"/>
                <a:cs typeface="Arial"/>
                <a:sym typeface="Arial"/>
              </a:rPr>
              <a:t>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Spring </a:t>
            </a:r>
            <a:r>
              <a:rPr b="1" lang="en-US" sz="1000">
                <a:solidFill>
                  <a:srgbClr val="7F7F7F"/>
                </a:solidFill>
              </a:rPr>
              <a:t>2022</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p:txBody>
      </p:sp>
      <p:sp>
        <p:nvSpPr>
          <p:cNvPr id="126" name="Google Shape;126;p17"/>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Schematic Drawing</a:t>
            </a:r>
            <a:endParaRPr b="0" i="0" sz="4000" u="none" cap="none" strike="noStrike">
              <a:solidFill>
                <a:srgbClr val="0B68FF"/>
              </a:solidFill>
              <a:latin typeface="Arial"/>
              <a:ea typeface="Arial"/>
              <a:cs typeface="Arial"/>
              <a:sym typeface="Arial"/>
            </a:endParaRPr>
          </a:p>
        </p:txBody>
      </p:sp>
      <p:pic>
        <p:nvPicPr>
          <p:cNvPr id="127" name="Google Shape;127;p17"/>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
        <p:nvSpPr>
          <p:cNvPr id="128" name="Google Shape;128;p17"/>
          <p:cNvSpPr txBox="1"/>
          <p:nvPr/>
        </p:nvSpPr>
        <p:spPr>
          <a:xfrm>
            <a:off x="1285275" y="4387225"/>
            <a:ext cx="6485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4: Schematic Drawing of the experimental setup for testing varying pH</a:t>
            </a:r>
            <a:endParaRPr sz="1000"/>
          </a:p>
        </p:txBody>
      </p:sp>
      <p:sp>
        <p:nvSpPr>
          <p:cNvPr id="129" name="Google Shape;129;p17"/>
          <p:cNvSpPr/>
          <p:nvPr/>
        </p:nvSpPr>
        <p:spPr>
          <a:xfrm>
            <a:off x="5425650" y="1150375"/>
            <a:ext cx="734300" cy="2266925"/>
          </a:xfrm>
          <a:custGeom>
            <a:rect b="b" l="l" r="r" t="t"/>
            <a:pathLst>
              <a:path extrusionOk="0" h="90677" w="29372">
                <a:moveTo>
                  <a:pt x="27846" y="4"/>
                </a:moveTo>
                <a:lnTo>
                  <a:pt x="14057" y="28534"/>
                </a:lnTo>
                <a:lnTo>
                  <a:pt x="29372" y="55651"/>
                </a:lnTo>
                <a:lnTo>
                  <a:pt x="22354" y="55780"/>
                </a:lnTo>
                <a:lnTo>
                  <a:pt x="10094" y="35595"/>
                </a:lnTo>
                <a:lnTo>
                  <a:pt x="7444" y="41527"/>
                </a:lnTo>
                <a:lnTo>
                  <a:pt x="7792" y="90677"/>
                </a:lnTo>
                <a:lnTo>
                  <a:pt x="0" y="90677"/>
                </a:lnTo>
                <a:lnTo>
                  <a:pt x="517" y="38981"/>
                </a:lnTo>
                <a:lnTo>
                  <a:pt x="19355" y="0"/>
                </a:lnTo>
                <a:close/>
              </a:path>
            </a:pathLst>
          </a:custGeom>
          <a:noFill/>
          <a:ln cap="flat" cmpd="sng" w="19050">
            <a:solidFill>
              <a:schemeClr val="dk2"/>
            </a:solidFill>
            <a:prstDash val="solid"/>
            <a:round/>
            <a:headEnd len="med" w="med" type="none"/>
            <a:tailEnd len="med" w="med" type="none"/>
          </a:ln>
        </p:spPr>
      </p:sp>
      <p:sp>
        <p:nvSpPr>
          <p:cNvPr id="130" name="Google Shape;130;p17"/>
          <p:cNvSpPr/>
          <p:nvPr/>
        </p:nvSpPr>
        <p:spPr>
          <a:xfrm>
            <a:off x="1464775" y="1425063"/>
            <a:ext cx="777000" cy="593100"/>
          </a:xfrm>
          <a:prstGeom prst="rect">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200"/>
              <a:t>clay pump</a:t>
            </a:r>
            <a:endParaRPr sz="1200"/>
          </a:p>
        </p:txBody>
      </p:sp>
      <p:sp>
        <p:nvSpPr>
          <p:cNvPr id="131" name="Google Shape;131;p17"/>
          <p:cNvSpPr/>
          <p:nvPr/>
        </p:nvSpPr>
        <p:spPr>
          <a:xfrm>
            <a:off x="3784050" y="3137288"/>
            <a:ext cx="777000" cy="593100"/>
          </a:xfrm>
          <a:prstGeom prst="rect">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200">
                <a:solidFill>
                  <a:schemeClr val="dk1"/>
                </a:solidFill>
              </a:rPr>
              <a:t>acid </a:t>
            </a:r>
            <a:r>
              <a:rPr lang="en-US" sz="1200">
                <a:solidFill>
                  <a:schemeClr val="dk1"/>
                </a:solidFill>
              </a:rPr>
              <a:t>pump</a:t>
            </a:r>
            <a:endParaRPr/>
          </a:p>
        </p:txBody>
      </p:sp>
      <p:sp>
        <p:nvSpPr>
          <p:cNvPr id="132" name="Google Shape;132;p17"/>
          <p:cNvSpPr/>
          <p:nvPr/>
        </p:nvSpPr>
        <p:spPr>
          <a:xfrm>
            <a:off x="3152000" y="1425063"/>
            <a:ext cx="777000" cy="593100"/>
          </a:xfrm>
          <a:prstGeom prst="rect">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200">
                <a:solidFill>
                  <a:schemeClr val="dk1"/>
                </a:solidFill>
              </a:rPr>
              <a:t>coag. pump</a:t>
            </a:r>
            <a:endParaRPr/>
          </a:p>
        </p:txBody>
      </p:sp>
      <p:sp>
        <p:nvSpPr>
          <p:cNvPr id="133" name="Google Shape;133;p17"/>
          <p:cNvSpPr/>
          <p:nvPr/>
        </p:nvSpPr>
        <p:spPr>
          <a:xfrm>
            <a:off x="1464775" y="3208163"/>
            <a:ext cx="777000" cy="593100"/>
          </a:xfrm>
          <a:prstGeom prst="rect">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200">
                <a:solidFill>
                  <a:schemeClr val="dk1"/>
                </a:solidFill>
              </a:rPr>
              <a:t>water </a:t>
            </a:r>
            <a:r>
              <a:rPr lang="en-US" sz="1200">
                <a:solidFill>
                  <a:schemeClr val="dk1"/>
                </a:solidFill>
              </a:rPr>
              <a:t>pump</a:t>
            </a:r>
            <a:endParaRPr/>
          </a:p>
        </p:txBody>
      </p:sp>
      <p:sp>
        <p:nvSpPr>
          <p:cNvPr id="134" name="Google Shape;134;p17"/>
          <p:cNvSpPr/>
          <p:nvPr/>
        </p:nvSpPr>
        <p:spPr>
          <a:xfrm>
            <a:off x="2186050" y="2282300"/>
            <a:ext cx="1202100" cy="729900"/>
          </a:xfrm>
          <a:prstGeom prst="snip2SameRect">
            <a:avLst>
              <a:gd fmla="val 26089"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200">
                <a:solidFill>
                  <a:schemeClr val="dk1"/>
                </a:solidFill>
              </a:rPr>
              <a:t>turbidimeter</a:t>
            </a:r>
            <a:endParaRPr/>
          </a:p>
        </p:txBody>
      </p:sp>
      <p:sp>
        <p:nvSpPr>
          <p:cNvPr id="135" name="Google Shape;135;p17"/>
          <p:cNvSpPr/>
          <p:nvPr/>
        </p:nvSpPr>
        <p:spPr>
          <a:xfrm>
            <a:off x="1557025" y="914625"/>
            <a:ext cx="592500" cy="246300"/>
          </a:xfrm>
          <a:prstGeom prst="roundRect">
            <a:avLst>
              <a:gd fmla="val 16667" name="adj"/>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200">
                <a:solidFill>
                  <a:schemeClr val="dk1"/>
                </a:solidFill>
              </a:rPr>
              <a:t>clay </a:t>
            </a:r>
            <a:endParaRPr/>
          </a:p>
        </p:txBody>
      </p:sp>
      <p:sp>
        <p:nvSpPr>
          <p:cNvPr id="136" name="Google Shape;136;p17"/>
          <p:cNvSpPr/>
          <p:nvPr/>
        </p:nvSpPr>
        <p:spPr>
          <a:xfrm>
            <a:off x="3244250" y="914638"/>
            <a:ext cx="592500" cy="246300"/>
          </a:xfrm>
          <a:prstGeom prst="roundRect">
            <a:avLst>
              <a:gd fmla="val 16667" name="adj"/>
            </a:avLst>
          </a:prstGeom>
          <a:solidFill>
            <a:srgbClr val="FFF2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200">
                <a:solidFill>
                  <a:schemeClr val="dk1"/>
                </a:solidFill>
              </a:rPr>
              <a:t>coag.</a:t>
            </a:r>
            <a:endParaRPr/>
          </a:p>
        </p:txBody>
      </p:sp>
      <p:sp>
        <p:nvSpPr>
          <p:cNvPr id="137" name="Google Shape;137;p17"/>
          <p:cNvSpPr/>
          <p:nvPr/>
        </p:nvSpPr>
        <p:spPr>
          <a:xfrm>
            <a:off x="3876300" y="3916363"/>
            <a:ext cx="592500" cy="246300"/>
          </a:xfrm>
          <a:prstGeom prst="roundRect">
            <a:avLst>
              <a:gd fmla="val 16667" name="adj"/>
            </a:avLst>
          </a:prstGeom>
          <a:solidFill>
            <a:srgbClr val="F4CC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200">
                <a:solidFill>
                  <a:schemeClr val="dk1"/>
                </a:solidFill>
              </a:rPr>
              <a:t>acid</a:t>
            </a:r>
            <a:endParaRPr/>
          </a:p>
        </p:txBody>
      </p:sp>
      <p:cxnSp>
        <p:nvCxnSpPr>
          <p:cNvPr id="138" name="Google Shape;138;p17"/>
          <p:cNvCxnSpPr>
            <a:stCxn id="134" idx="2"/>
          </p:cNvCxnSpPr>
          <p:nvPr/>
        </p:nvCxnSpPr>
        <p:spPr>
          <a:xfrm rot="10800000">
            <a:off x="1853350" y="2647250"/>
            <a:ext cx="332700" cy="0"/>
          </a:xfrm>
          <a:prstGeom prst="straightConnector1">
            <a:avLst/>
          </a:prstGeom>
          <a:noFill/>
          <a:ln cap="flat" cmpd="sng" w="9525">
            <a:solidFill>
              <a:schemeClr val="dk2"/>
            </a:solidFill>
            <a:prstDash val="solid"/>
            <a:round/>
            <a:headEnd len="med" w="med" type="triangle"/>
            <a:tailEnd len="med" w="med" type="none"/>
          </a:ln>
        </p:spPr>
      </p:cxnSp>
      <p:cxnSp>
        <p:nvCxnSpPr>
          <p:cNvPr id="139" name="Google Shape;139;p17"/>
          <p:cNvCxnSpPr>
            <a:stCxn id="130" idx="2"/>
            <a:endCxn id="133" idx="0"/>
          </p:cNvCxnSpPr>
          <p:nvPr/>
        </p:nvCxnSpPr>
        <p:spPr>
          <a:xfrm>
            <a:off x="1853275" y="2018163"/>
            <a:ext cx="0" cy="1190100"/>
          </a:xfrm>
          <a:prstGeom prst="straightConnector1">
            <a:avLst/>
          </a:prstGeom>
          <a:noFill/>
          <a:ln cap="flat" cmpd="sng" w="9525">
            <a:solidFill>
              <a:schemeClr val="dk2"/>
            </a:solidFill>
            <a:prstDash val="solid"/>
            <a:round/>
            <a:headEnd len="med" w="med" type="oval"/>
            <a:tailEnd len="med" w="med" type="oval"/>
          </a:ln>
        </p:spPr>
      </p:cxnSp>
      <p:cxnSp>
        <p:nvCxnSpPr>
          <p:cNvPr id="140" name="Google Shape;140;p17"/>
          <p:cNvCxnSpPr>
            <a:stCxn id="134" idx="0"/>
            <a:endCxn id="141" idx="1"/>
          </p:cNvCxnSpPr>
          <p:nvPr/>
        </p:nvCxnSpPr>
        <p:spPr>
          <a:xfrm flipH="1" rot="10800000">
            <a:off x="3388150" y="2644250"/>
            <a:ext cx="403200" cy="3000"/>
          </a:xfrm>
          <a:prstGeom prst="straightConnector1">
            <a:avLst/>
          </a:prstGeom>
          <a:noFill/>
          <a:ln cap="flat" cmpd="sng" w="9525">
            <a:solidFill>
              <a:schemeClr val="dk2"/>
            </a:solidFill>
            <a:prstDash val="solid"/>
            <a:round/>
            <a:headEnd len="med" w="med" type="none"/>
            <a:tailEnd len="med" w="med" type="triangle"/>
          </a:ln>
        </p:spPr>
      </p:cxnSp>
      <p:sp>
        <p:nvSpPr>
          <p:cNvPr id="141" name="Google Shape;141;p17"/>
          <p:cNvSpPr/>
          <p:nvPr/>
        </p:nvSpPr>
        <p:spPr>
          <a:xfrm>
            <a:off x="3791400" y="2474800"/>
            <a:ext cx="948000" cy="338700"/>
          </a:xfrm>
          <a:prstGeom prst="rect">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200">
                <a:solidFill>
                  <a:schemeClr val="dk1"/>
                </a:solidFill>
              </a:rPr>
              <a:t>flocculator</a:t>
            </a:r>
            <a:endParaRPr/>
          </a:p>
        </p:txBody>
      </p:sp>
      <p:cxnSp>
        <p:nvCxnSpPr>
          <p:cNvPr id="142" name="Google Shape;142;p17"/>
          <p:cNvCxnSpPr>
            <a:stCxn id="132" idx="2"/>
          </p:cNvCxnSpPr>
          <p:nvPr/>
        </p:nvCxnSpPr>
        <p:spPr>
          <a:xfrm>
            <a:off x="3540500" y="2018163"/>
            <a:ext cx="0" cy="621300"/>
          </a:xfrm>
          <a:prstGeom prst="straightConnector1">
            <a:avLst/>
          </a:prstGeom>
          <a:noFill/>
          <a:ln cap="flat" cmpd="sng" w="9525">
            <a:solidFill>
              <a:schemeClr val="dk2"/>
            </a:solidFill>
            <a:prstDash val="solid"/>
            <a:round/>
            <a:headEnd len="med" w="med" type="oval"/>
            <a:tailEnd len="med" w="med" type="triangle"/>
          </a:ln>
        </p:spPr>
      </p:cxnSp>
      <p:sp>
        <p:nvSpPr>
          <p:cNvPr id="143" name="Google Shape;143;p17"/>
          <p:cNvSpPr/>
          <p:nvPr/>
        </p:nvSpPr>
        <p:spPr>
          <a:xfrm>
            <a:off x="4746825" y="2628925"/>
            <a:ext cx="799925" cy="1126650"/>
          </a:xfrm>
          <a:custGeom>
            <a:rect b="b" l="l" r="r" t="t"/>
            <a:pathLst>
              <a:path extrusionOk="0" h="45066" w="31997">
                <a:moveTo>
                  <a:pt x="0" y="0"/>
                </a:moveTo>
                <a:lnTo>
                  <a:pt x="15113" y="0"/>
                </a:lnTo>
                <a:lnTo>
                  <a:pt x="14767" y="45066"/>
                </a:lnTo>
                <a:lnTo>
                  <a:pt x="31997" y="45066"/>
                </a:lnTo>
                <a:lnTo>
                  <a:pt x="31990" y="31328"/>
                </a:lnTo>
              </a:path>
            </a:pathLst>
          </a:custGeom>
          <a:noFill/>
          <a:ln cap="flat" cmpd="sng" w="9525">
            <a:solidFill>
              <a:schemeClr val="dk2"/>
            </a:solidFill>
            <a:prstDash val="solid"/>
            <a:round/>
            <a:headEnd len="med" w="med" type="oval"/>
            <a:tailEnd len="med" w="med" type="triangle"/>
          </a:ln>
        </p:spPr>
      </p:sp>
      <p:cxnSp>
        <p:nvCxnSpPr>
          <p:cNvPr id="144" name="Google Shape;144;p17"/>
          <p:cNvCxnSpPr/>
          <p:nvPr/>
        </p:nvCxnSpPr>
        <p:spPr>
          <a:xfrm>
            <a:off x="4564600" y="3432650"/>
            <a:ext cx="549600" cy="0"/>
          </a:xfrm>
          <a:prstGeom prst="straightConnector1">
            <a:avLst/>
          </a:prstGeom>
          <a:noFill/>
          <a:ln cap="flat" cmpd="sng" w="9525">
            <a:solidFill>
              <a:schemeClr val="dk2"/>
            </a:solidFill>
            <a:prstDash val="solid"/>
            <a:round/>
            <a:headEnd len="med" w="med" type="none"/>
            <a:tailEnd len="med" w="med" type="triangle"/>
          </a:ln>
        </p:spPr>
      </p:cxnSp>
      <p:cxnSp>
        <p:nvCxnSpPr>
          <p:cNvPr id="145" name="Google Shape;145;p17"/>
          <p:cNvCxnSpPr>
            <a:stCxn id="135" idx="2"/>
            <a:endCxn id="130" idx="0"/>
          </p:cNvCxnSpPr>
          <p:nvPr/>
        </p:nvCxnSpPr>
        <p:spPr>
          <a:xfrm>
            <a:off x="1853275" y="1160925"/>
            <a:ext cx="0" cy="264000"/>
          </a:xfrm>
          <a:prstGeom prst="straightConnector1">
            <a:avLst/>
          </a:prstGeom>
          <a:noFill/>
          <a:ln cap="flat" cmpd="sng" w="9525">
            <a:solidFill>
              <a:schemeClr val="dk2"/>
            </a:solidFill>
            <a:prstDash val="solid"/>
            <a:round/>
            <a:headEnd len="med" w="med" type="oval"/>
            <a:tailEnd len="med" w="med" type="triangle"/>
          </a:ln>
        </p:spPr>
      </p:cxnSp>
      <p:cxnSp>
        <p:nvCxnSpPr>
          <p:cNvPr id="146" name="Google Shape;146;p17"/>
          <p:cNvCxnSpPr>
            <a:stCxn id="136" idx="2"/>
            <a:endCxn id="132" idx="0"/>
          </p:cNvCxnSpPr>
          <p:nvPr/>
        </p:nvCxnSpPr>
        <p:spPr>
          <a:xfrm>
            <a:off x="3540500" y="1160938"/>
            <a:ext cx="0" cy="264000"/>
          </a:xfrm>
          <a:prstGeom prst="straightConnector1">
            <a:avLst/>
          </a:prstGeom>
          <a:noFill/>
          <a:ln cap="flat" cmpd="sng" w="9525">
            <a:solidFill>
              <a:schemeClr val="dk2"/>
            </a:solidFill>
            <a:prstDash val="solid"/>
            <a:round/>
            <a:headEnd len="med" w="med" type="oval"/>
            <a:tailEnd len="med" w="med" type="triangle"/>
          </a:ln>
        </p:spPr>
      </p:cxnSp>
      <p:cxnSp>
        <p:nvCxnSpPr>
          <p:cNvPr id="147" name="Google Shape;147;p17"/>
          <p:cNvCxnSpPr>
            <a:endCxn id="137" idx="0"/>
          </p:cNvCxnSpPr>
          <p:nvPr/>
        </p:nvCxnSpPr>
        <p:spPr>
          <a:xfrm>
            <a:off x="4172550" y="3730363"/>
            <a:ext cx="0" cy="186000"/>
          </a:xfrm>
          <a:prstGeom prst="straightConnector1">
            <a:avLst/>
          </a:prstGeom>
          <a:noFill/>
          <a:ln cap="flat" cmpd="sng" w="9525">
            <a:solidFill>
              <a:schemeClr val="dk2"/>
            </a:solidFill>
            <a:prstDash val="solid"/>
            <a:round/>
            <a:headEnd len="med" w="med" type="triangle"/>
            <a:tailEnd len="med" w="med" type="oval"/>
          </a:ln>
        </p:spPr>
      </p:cxnSp>
      <p:sp>
        <p:nvSpPr>
          <p:cNvPr id="148" name="Google Shape;148;p17"/>
          <p:cNvSpPr/>
          <p:nvPr/>
        </p:nvSpPr>
        <p:spPr>
          <a:xfrm>
            <a:off x="6027425" y="921950"/>
            <a:ext cx="1039000" cy="334900"/>
          </a:xfrm>
          <a:custGeom>
            <a:rect b="b" l="l" r="r" t="t"/>
            <a:pathLst>
              <a:path extrusionOk="0" h="13396" w="41560">
                <a:moveTo>
                  <a:pt x="0" y="8931"/>
                </a:moveTo>
                <a:lnTo>
                  <a:pt x="0" y="0"/>
                </a:lnTo>
                <a:lnTo>
                  <a:pt x="41217" y="0"/>
                </a:lnTo>
                <a:lnTo>
                  <a:pt x="41560" y="13396"/>
                </a:lnTo>
              </a:path>
            </a:pathLst>
          </a:custGeom>
          <a:noFill/>
          <a:ln cap="flat" cmpd="sng" w="9525">
            <a:solidFill>
              <a:schemeClr val="dk2"/>
            </a:solidFill>
            <a:prstDash val="solid"/>
            <a:round/>
            <a:headEnd len="med" w="med" type="oval"/>
            <a:tailEnd len="med" w="med" type="triangle"/>
          </a:ln>
        </p:spPr>
      </p:sp>
      <p:cxnSp>
        <p:nvCxnSpPr>
          <p:cNvPr id="149" name="Google Shape;149;p17"/>
          <p:cNvCxnSpPr>
            <a:stCxn id="150" idx="1"/>
            <a:endCxn id="151" idx="3"/>
          </p:cNvCxnSpPr>
          <p:nvPr/>
        </p:nvCxnSpPr>
        <p:spPr>
          <a:xfrm>
            <a:off x="7078175" y="1985175"/>
            <a:ext cx="0" cy="1581300"/>
          </a:xfrm>
          <a:prstGeom prst="straightConnector1">
            <a:avLst/>
          </a:prstGeom>
          <a:noFill/>
          <a:ln cap="flat" cmpd="sng" w="9525">
            <a:solidFill>
              <a:schemeClr val="dk2"/>
            </a:solidFill>
            <a:prstDash val="solid"/>
            <a:round/>
            <a:headEnd len="med" w="med" type="oval"/>
            <a:tailEnd len="med" w="med" type="triangle"/>
          </a:ln>
        </p:spPr>
      </p:cxnSp>
      <p:sp>
        <p:nvSpPr>
          <p:cNvPr id="151" name="Google Shape;151;p17"/>
          <p:cNvSpPr/>
          <p:nvPr/>
        </p:nvSpPr>
        <p:spPr>
          <a:xfrm>
            <a:off x="6701110" y="3566598"/>
            <a:ext cx="754200" cy="575700"/>
          </a:xfrm>
          <a:prstGeom prst="round2SameRect">
            <a:avLst>
              <a:gd fmla="val 16667"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200">
                <a:solidFill>
                  <a:schemeClr val="dk1"/>
                </a:solidFill>
              </a:rPr>
              <a:t>Waste</a:t>
            </a:r>
            <a:endParaRPr/>
          </a:p>
        </p:txBody>
      </p:sp>
      <p:sp>
        <p:nvSpPr>
          <p:cNvPr id="152" name="Google Shape;152;p17"/>
          <p:cNvSpPr/>
          <p:nvPr/>
        </p:nvSpPr>
        <p:spPr>
          <a:xfrm>
            <a:off x="6070350" y="2536275"/>
            <a:ext cx="1013250" cy="371557"/>
          </a:xfrm>
          <a:custGeom>
            <a:rect b="b" l="l" r="r" t="t"/>
            <a:pathLst>
              <a:path extrusionOk="0" h="23700" w="40530">
                <a:moveTo>
                  <a:pt x="0" y="0"/>
                </a:moveTo>
                <a:lnTo>
                  <a:pt x="0" y="23700"/>
                </a:lnTo>
                <a:lnTo>
                  <a:pt x="40530" y="23700"/>
                </a:lnTo>
              </a:path>
            </a:pathLst>
          </a:custGeom>
          <a:noFill/>
          <a:ln cap="flat" cmpd="sng" w="9525">
            <a:solidFill>
              <a:schemeClr val="dk2"/>
            </a:solidFill>
            <a:prstDash val="solid"/>
            <a:round/>
            <a:headEnd len="med" w="med" type="oval"/>
            <a:tailEnd len="med" w="med" type="triangle"/>
          </a:ln>
        </p:spPr>
      </p:sp>
      <p:sp>
        <p:nvSpPr>
          <p:cNvPr id="153" name="Google Shape;153;p17"/>
          <p:cNvSpPr/>
          <p:nvPr/>
        </p:nvSpPr>
        <p:spPr>
          <a:xfrm>
            <a:off x="1557025" y="3982575"/>
            <a:ext cx="592500" cy="246300"/>
          </a:xfrm>
          <a:prstGeom prst="roundRect">
            <a:avLst>
              <a:gd fmla="val 16667" name="adj"/>
            </a:avLst>
          </a:prstGeom>
          <a:solidFill>
            <a:srgbClr val="BFE1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200">
                <a:solidFill>
                  <a:schemeClr val="dk1"/>
                </a:solidFill>
              </a:rPr>
              <a:t>water</a:t>
            </a:r>
            <a:endParaRPr/>
          </a:p>
        </p:txBody>
      </p:sp>
      <p:cxnSp>
        <p:nvCxnSpPr>
          <p:cNvPr id="154" name="Google Shape;154;p17"/>
          <p:cNvCxnSpPr>
            <a:endCxn id="153" idx="0"/>
          </p:cNvCxnSpPr>
          <p:nvPr/>
        </p:nvCxnSpPr>
        <p:spPr>
          <a:xfrm>
            <a:off x="1853275" y="3796575"/>
            <a:ext cx="0" cy="186000"/>
          </a:xfrm>
          <a:prstGeom prst="straightConnector1">
            <a:avLst/>
          </a:prstGeom>
          <a:noFill/>
          <a:ln cap="flat" cmpd="sng" w="9525">
            <a:solidFill>
              <a:schemeClr val="dk2"/>
            </a:solidFill>
            <a:prstDash val="solid"/>
            <a:round/>
            <a:headEnd len="med" w="med" type="triangle"/>
            <a:tailEnd len="med" w="med" type="oval"/>
          </a:ln>
        </p:spPr>
      </p:cxnSp>
      <p:sp>
        <p:nvSpPr>
          <p:cNvPr id="155" name="Google Shape;155;p17"/>
          <p:cNvSpPr txBox="1"/>
          <p:nvPr/>
        </p:nvSpPr>
        <p:spPr>
          <a:xfrm rot="-5400000">
            <a:off x="4782250" y="2553850"/>
            <a:ext cx="1474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1200">
                <a:solidFill>
                  <a:schemeClr val="dk1"/>
                </a:solidFill>
              </a:rPr>
              <a:t>sedimentation tank</a:t>
            </a:r>
            <a:endParaRPr/>
          </a:p>
        </p:txBody>
      </p:sp>
      <p:sp>
        <p:nvSpPr>
          <p:cNvPr id="150" name="Google Shape;150;p17"/>
          <p:cNvSpPr/>
          <p:nvPr/>
        </p:nvSpPr>
        <p:spPr>
          <a:xfrm>
            <a:off x="6477125" y="1255275"/>
            <a:ext cx="1202100" cy="729900"/>
          </a:xfrm>
          <a:prstGeom prst="snip2SameRect">
            <a:avLst>
              <a:gd fmla="val 26089"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200">
                <a:solidFill>
                  <a:schemeClr val="dk1"/>
                </a:solidFill>
              </a:rPr>
              <a:t>turbidimeter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8"/>
          <p:cNvSpPr txBox="1"/>
          <p:nvPr/>
        </p:nvSpPr>
        <p:spPr>
          <a:xfrm>
            <a:off x="4079575" y="4763425"/>
            <a:ext cx="49173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a:t>
            </a:r>
            <a:r>
              <a:rPr b="1" i="0" lang="en-US" sz="1000" u="none" cap="none" strike="noStrike">
                <a:solidFill>
                  <a:srgbClr val="0B68FF"/>
                </a:solidFill>
                <a:latin typeface="Arial"/>
                <a:ea typeface="Arial"/>
                <a:cs typeface="Arial"/>
                <a:sym typeface="Arial"/>
              </a:rPr>
              <a:t>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Spring 2022</a:t>
            </a:r>
            <a:endParaRPr b="1" sz="1000">
              <a:solidFill>
                <a:srgbClr val="7F7F7F"/>
              </a:solidFill>
            </a:endParaRPr>
          </a:p>
        </p:txBody>
      </p:sp>
      <p:sp>
        <p:nvSpPr>
          <p:cNvPr id="161" name="Google Shape;161;p18"/>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Experimental Se</a:t>
            </a:r>
            <a:r>
              <a:rPr lang="en-US" sz="4000">
                <a:solidFill>
                  <a:srgbClr val="0B68FF"/>
                </a:solidFill>
              </a:rPr>
              <a:t>tup</a:t>
            </a:r>
            <a:endParaRPr b="0" i="0" sz="4000" u="none" cap="none" strike="noStrike">
              <a:solidFill>
                <a:srgbClr val="0B68FF"/>
              </a:solidFill>
              <a:latin typeface="Arial"/>
              <a:ea typeface="Arial"/>
              <a:cs typeface="Arial"/>
              <a:sym typeface="Arial"/>
            </a:endParaRPr>
          </a:p>
        </p:txBody>
      </p:sp>
      <p:pic>
        <p:nvPicPr>
          <p:cNvPr id="162" name="Google Shape;162;p18"/>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pic>
        <p:nvPicPr>
          <p:cNvPr id="163" name="Google Shape;163;p18"/>
          <p:cNvPicPr preferRelativeResize="0"/>
          <p:nvPr/>
        </p:nvPicPr>
        <p:blipFill>
          <a:blip r:embed="rId4">
            <a:alphaModFix/>
          </a:blip>
          <a:stretch>
            <a:fillRect/>
          </a:stretch>
        </p:blipFill>
        <p:spPr>
          <a:xfrm>
            <a:off x="2228393" y="988936"/>
            <a:ext cx="4687210" cy="3515400"/>
          </a:xfrm>
          <a:prstGeom prst="rect">
            <a:avLst/>
          </a:prstGeom>
          <a:noFill/>
          <a:ln>
            <a:noFill/>
          </a:ln>
        </p:spPr>
      </p:pic>
      <p:sp>
        <p:nvSpPr>
          <p:cNvPr id="164" name="Google Shape;164;p18"/>
          <p:cNvSpPr txBox="1"/>
          <p:nvPr/>
        </p:nvSpPr>
        <p:spPr>
          <a:xfrm>
            <a:off x="2228400" y="4504325"/>
            <a:ext cx="4687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5: Image of experimental lab setup in Hollister</a:t>
            </a:r>
            <a:endParaRPr sz="1000"/>
          </a:p>
        </p:txBody>
      </p:sp>
      <p:sp>
        <p:nvSpPr>
          <p:cNvPr id="165" name="Google Shape;165;p18"/>
          <p:cNvSpPr txBox="1"/>
          <p:nvPr/>
        </p:nvSpPr>
        <p:spPr>
          <a:xfrm>
            <a:off x="7346350" y="3651850"/>
            <a:ext cx="119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0B68FF"/>
                </a:solidFill>
              </a:rPr>
              <a:t>Water pump</a:t>
            </a:r>
            <a:endParaRPr>
              <a:solidFill>
                <a:srgbClr val="0B68FF"/>
              </a:solidFill>
            </a:endParaRPr>
          </a:p>
        </p:txBody>
      </p:sp>
      <p:sp>
        <p:nvSpPr>
          <p:cNvPr id="166" name="Google Shape;166;p18"/>
          <p:cNvSpPr txBox="1"/>
          <p:nvPr/>
        </p:nvSpPr>
        <p:spPr>
          <a:xfrm>
            <a:off x="7234300" y="2324875"/>
            <a:ext cx="1193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0B68FF"/>
                </a:solidFill>
              </a:rPr>
              <a:t>Effluent Turbidimeter</a:t>
            </a:r>
            <a:endParaRPr>
              <a:solidFill>
                <a:srgbClr val="0B68FF"/>
              </a:solidFill>
            </a:endParaRPr>
          </a:p>
        </p:txBody>
      </p:sp>
      <p:sp>
        <p:nvSpPr>
          <p:cNvPr id="167" name="Google Shape;167;p18"/>
          <p:cNvSpPr txBox="1"/>
          <p:nvPr/>
        </p:nvSpPr>
        <p:spPr>
          <a:xfrm>
            <a:off x="758350" y="3722350"/>
            <a:ext cx="1239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0B68FF"/>
                </a:solidFill>
              </a:rPr>
              <a:t>Influent</a:t>
            </a:r>
            <a:r>
              <a:rPr lang="en-US">
                <a:solidFill>
                  <a:srgbClr val="0B68FF"/>
                </a:solidFill>
              </a:rPr>
              <a:t> Turbidimeter</a:t>
            </a:r>
            <a:endParaRPr>
              <a:solidFill>
                <a:srgbClr val="0B68FF"/>
              </a:solidFill>
            </a:endParaRPr>
          </a:p>
        </p:txBody>
      </p:sp>
      <p:sp>
        <p:nvSpPr>
          <p:cNvPr id="168" name="Google Shape;168;p18"/>
          <p:cNvSpPr txBox="1"/>
          <p:nvPr/>
        </p:nvSpPr>
        <p:spPr>
          <a:xfrm>
            <a:off x="834550" y="2758450"/>
            <a:ext cx="107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0B68FF"/>
                </a:solidFill>
              </a:rPr>
              <a:t>Flocculator</a:t>
            </a:r>
            <a:endParaRPr>
              <a:solidFill>
                <a:srgbClr val="0B68FF"/>
              </a:solidFill>
            </a:endParaRPr>
          </a:p>
        </p:txBody>
      </p:sp>
      <p:sp>
        <p:nvSpPr>
          <p:cNvPr id="169" name="Google Shape;169;p18"/>
          <p:cNvSpPr txBox="1"/>
          <p:nvPr/>
        </p:nvSpPr>
        <p:spPr>
          <a:xfrm>
            <a:off x="7122250" y="1184288"/>
            <a:ext cx="1417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0B68FF"/>
                </a:solidFill>
              </a:rPr>
              <a:t>Sedimentation Tank</a:t>
            </a:r>
            <a:endParaRPr>
              <a:solidFill>
                <a:srgbClr val="0B68FF"/>
              </a:solidFill>
            </a:endParaRPr>
          </a:p>
        </p:txBody>
      </p:sp>
      <p:sp>
        <p:nvSpPr>
          <p:cNvPr id="170" name="Google Shape;170;p18"/>
          <p:cNvSpPr txBox="1"/>
          <p:nvPr/>
        </p:nvSpPr>
        <p:spPr>
          <a:xfrm>
            <a:off x="575350" y="1295925"/>
            <a:ext cx="1417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0B68FF"/>
                </a:solidFill>
              </a:rPr>
              <a:t>Pumps: clay, </a:t>
            </a:r>
            <a:r>
              <a:rPr lang="en-US">
                <a:solidFill>
                  <a:srgbClr val="0B68FF"/>
                </a:solidFill>
              </a:rPr>
              <a:t>coagulant</a:t>
            </a:r>
            <a:r>
              <a:rPr lang="en-US">
                <a:solidFill>
                  <a:srgbClr val="0B68FF"/>
                </a:solidFill>
              </a:rPr>
              <a:t>, acid</a:t>
            </a:r>
            <a:endParaRPr>
              <a:solidFill>
                <a:srgbClr val="0B68FF"/>
              </a:solidFill>
            </a:endParaRPr>
          </a:p>
        </p:txBody>
      </p:sp>
      <p:cxnSp>
        <p:nvCxnSpPr>
          <p:cNvPr id="171" name="Google Shape;171;p18"/>
          <p:cNvCxnSpPr>
            <a:stCxn id="170" idx="3"/>
          </p:cNvCxnSpPr>
          <p:nvPr/>
        </p:nvCxnSpPr>
        <p:spPr>
          <a:xfrm>
            <a:off x="1992850" y="1603725"/>
            <a:ext cx="797700" cy="414300"/>
          </a:xfrm>
          <a:prstGeom prst="straightConnector1">
            <a:avLst/>
          </a:prstGeom>
          <a:noFill/>
          <a:ln cap="flat" cmpd="sng" w="19050">
            <a:solidFill>
              <a:srgbClr val="0B68FF"/>
            </a:solidFill>
            <a:prstDash val="solid"/>
            <a:round/>
            <a:headEnd len="med" w="med" type="none"/>
            <a:tailEnd len="med" w="med" type="triangle"/>
          </a:ln>
        </p:spPr>
      </p:cxnSp>
      <p:cxnSp>
        <p:nvCxnSpPr>
          <p:cNvPr id="172" name="Google Shape;172;p18"/>
          <p:cNvCxnSpPr>
            <a:stCxn id="170" idx="3"/>
          </p:cNvCxnSpPr>
          <p:nvPr/>
        </p:nvCxnSpPr>
        <p:spPr>
          <a:xfrm>
            <a:off x="1992850" y="1603725"/>
            <a:ext cx="1304700" cy="397200"/>
          </a:xfrm>
          <a:prstGeom prst="straightConnector1">
            <a:avLst/>
          </a:prstGeom>
          <a:noFill/>
          <a:ln cap="flat" cmpd="sng" w="19050">
            <a:solidFill>
              <a:srgbClr val="0B68FF"/>
            </a:solidFill>
            <a:prstDash val="solid"/>
            <a:round/>
            <a:headEnd len="med" w="med" type="none"/>
            <a:tailEnd len="med" w="med" type="triangle"/>
          </a:ln>
        </p:spPr>
      </p:cxnSp>
      <p:cxnSp>
        <p:nvCxnSpPr>
          <p:cNvPr id="173" name="Google Shape;173;p18"/>
          <p:cNvCxnSpPr>
            <a:stCxn id="170" idx="3"/>
          </p:cNvCxnSpPr>
          <p:nvPr/>
        </p:nvCxnSpPr>
        <p:spPr>
          <a:xfrm>
            <a:off x="1992850" y="1603725"/>
            <a:ext cx="2111700" cy="371100"/>
          </a:xfrm>
          <a:prstGeom prst="straightConnector1">
            <a:avLst/>
          </a:prstGeom>
          <a:noFill/>
          <a:ln cap="flat" cmpd="sng" w="19050">
            <a:solidFill>
              <a:srgbClr val="0B68FF"/>
            </a:solidFill>
            <a:prstDash val="solid"/>
            <a:round/>
            <a:headEnd len="med" w="med" type="none"/>
            <a:tailEnd len="med" w="med" type="triangle"/>
          </a:ln>
        </p:spPr>
      </p:cxnSp>
      <p:cxnSp>
        <p:nvCxnSpPr>
          <p:cNvPr id="174" name="Google Shape;174;p18"/>
          <p:cNvCxnSpPr>
            <a:stCxn id="168" idx="3"/>
          </p:cNvCxnSpPr>
          <p:nvPr/>
        </p:nvCxnSpPr>
        <p:spPr>
          <a:xfrm flipH="1" rot="10800000">
            <a:off x="1911550" y="2618950"/>
            <a:ext cx="1239900" cy="339600"/>
          </a:xfrm>
          <a:prstGeom prst="straightConnector1">
            <a:avLst/>
          </a:prstGeom>
          <a:noFill/>
          <a:ln cap="flat" cmpd="sng" w="19050">
            <a:solidFill>
              <a:srgbClr val="0B68FF"/>
            </a:solidFill>
            <a:prstDash val="solid"/>
            <a:round/>
            <a:headEnd len="med" w="med" type="none"/>
            <a:tailEnd len="med" w="med" type="triangle"/>
          </a:ln>
        </p:spPr>
      </p:cxnSp>
      <p:cxnSp>
        <p:nvCxnSpPr>
          <p:cNvPr id="175" name="Google Shape;175;p18"/>
          <p:cNvCxnSpPr>
            <a:stCxn id="167" idx="3"/>
          </p:cNvCxnSpPr>
          <p:nvPr/>
        </p:nvCxnSpPr>
        <p:spPr>
          <a:xfrm flipH="1" rot="10800000">
            <a:off x="1998250" y="3314650"/>
            <a:ext cx="2071800" cy="715500"/>
          </a:xfrm>
          <a:prstGeom prst="straightConnector1">
            <a:avLst/>
          </a:prstGeom>
          <a:noFill/>
          <a:ln cap="flat" cmpd="sng" w="19050">
            <a:solidFill>
              <a:srgbClr val="0B68FF"/>
            </a:solidFill>
            <a:prstDash val="solid"/>
            <a:round/>
            <a:headEnd len="med" w="med" type="none"/>
            <a:tailEnd len="med" w="med" type="triangle"/>
          </a:ln>
        </p:spPr>
      </p:cxnSp>
      <p:cxnSp>
        <p:nvCxnSpPr>
          <p:cNvPr id="176" name="Google Shape;176;p18"/>
          <p:cNvCxnSpPr>
            <a:stCxn id="165" idx="1"/>
          </p:cNvCxnSpPr>
          <p:nvPr/>
        </p:nvCxnSpPr>
        <p:spPr>
          <a:xfrm flipH="1">
            <a:off x="6345550" y="3851950"/>
            <a:ext cx="1000800" cy="98100"/>
          </a:xfrm>
          <a:prstGeom prst="straightConnector1">
            <a:avLst/>
          </a:prstGeom>
          <a:noFill/>
          <a:ln cap="flat" cmpd="sng" w="19050">
            <a:solidFill>
              <a:srgbClr val="0B68FF"/>
            </a:solidFill>
            <a:prstDash val="solid"/>
            <a:round/>
            <a:headEnd len="med" w="med" type="none"/>
            <a:tailEnd len="med" w="med" type="triangle"/>
          </a:ln>
        </p:spPr>
      </p:cxnSp>
      <p:cxnSp>
        <p:nvCxnSpPr>
          <p:cNvPr id="177" name="Google Shape;177;p18"/>
          <p:cNvCxnSpPr>
            <a:stCxn id="166" idx="1"/>
          </p:cNvCxnSpPr>
          <p:nvPr/>
        </p:nvCxnSpPr>
        <p:spPr>
          <a:xfrm rot="10800000">
            <a:off x="6191200" y="2421475"/>
            <a:ext cx="1043100" cy="211200"/>
          </a:xfrm>
          <a:prstGeom prst="straightConnector1">
            <a:avLst/>
          </a:prstGeom>
          <a:noFill/>
          <a:ln cap="flat" cmpd="sng" w="19050">
            <a:solidFill>
              <a:srgbClr val="0B68FF"/>
            </a:solidFill>
            <a:prstDash val="solid"/>
            <a:round/>
            <a:headEnd len="med" w="med" type="none"/>
            <a:tailEnd len="med" w="med" type="triangle"/>
          </a:ln>
        </p:spPr>
      </p:cxnSp>
      <p:cxnSp>
        <p:nvCxnSpPr>
          <p:cNvPr id="178" name="Google Shape;178;p18"/>
          <p:cNvCxnSpPr>
            <a:stCxn id="169" idx="1"/>
          </p:cNvCxnSpPr>
          <p:nvPr/>
        </p:nvCxnSpPr>
        <p:spPr>
          <a:xfrm flipH="1">
            <a:off x="5435350" y="1492088"/>
            <a:ext cx="1686900" cy="336900"/>
          </a:xfrm>
          <a:prstGeom prst="straightConnector1">
            <a:avLst/>
          </a:prstGeom>
          <a:noFill/>
          <a:ln cap="flat" cmpd="sng" w="19050">
            <a:solidFill>
              <a:srgbClr val="0B68FF"/>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9"/>
          <p:cNvSpPr txBox="1"/>
          <p:nvPr/>
        </p:nvSpPr>
        <p:spPr>
          <a:xfrm>
            <a:off x="281550" y="1100675"/>
            <a:ext cx="4844100" cy="3574800"/>
          </a:xfrm>
          <a:prstGeom prst="rect">
            <a:avLst/>
          </a:prstGeom>
          <a:noFill/>
          <a:ln>
            <a:noFill/>
          </a:ln>
        </p:spPr>
        <p:txBody>
          <a:bodyPr anchorCtr="0" anchor="t" bIns="45700" lIns="91425" spcFirstLastPara="1" rIns="91425" wrap="square" tIns="45700">
            <a:noAutofit/>
          </a:bodyPr>
          <a:lstStyle/>
          <a:p>
            <a:pPr indent="-25400" lvl="0" marL="0" marR="0" rtl="0" algn="l">
              <a:lnSpc>
                <a:spcPct val="115000"/>
              </a:lnSpc>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Literature review: u</a:t>
            </a:r>
            <a:r>
              <a:rPr lang="en-US" sz="1800">
                <a:solidFill>
                  <a:srgbClr val="595959"/>
                </a:solidFill>
                <a:latin typeface="Calibri"/>
                <a:ea typeface="Calibri"/>
                <a:cs typeface="Calibri"/>
                <a:sym typeface="Calibri"/>
              </a:rPr>
              <a:t>nderstanding the set-up of our sedimentation tank system</a:t>
            </a:r>
            <a:endParaRPr sz="1800">
              <a:solidFill>
                <a:srgbClr val="595959"/>
              </a:solidFill>
              <a:latin typeface="Calibri"/>
              <a:ea typeface="Calibri"/>
              <a:cs typeface="Calibri"/>
              <a:sym typeface="Calibri"/>
            </a:endParaRPr>
          </a:p>
          <a:p>
            <a:pPr indent="-342900" lvl="1" marL="914400" marR="0" rtl="0" algn="l">
              <a:lnSpc>
                <a:spcPct val="115000"/>
              </a:lnSpc>
              <a:spcBef>
                <a:spcPts val="0"/>
              </a:spcBef>
              <a:spcAft>
                <a:spcPts val="0"/>
              </a:spcAft>
              <a:buClr>
                <a:srgbClr val="595959"/>
              </a:buClr>
              <a:buSzPts val="1800"/>
              <a:buFont typeface="Calibri"/>
              <a:buChar char="○"/>
            </a:pPr>
            <a:r>
              <a:rPr b="0" i="0" lang="en-US" sz="1800" u="none" cap="none" strike="noStrike">
                <a:solidFill>
                  <a:srgbClr val="595959"/>
                </a:solidFill>
                <a:latin typeface="Calibri"/>
                <a:ea typeface="Calibri"/>
                <a:cs typeface="Calibri"/>
                <a:sym typeface="Calibri"/>
              </a:rPr>
              <a:t>Kn</a:t>
            </a:r>
            <a:r>
              <a:rPr lang="en-US" sz="1800">
                <a:solidFill>
                  <a:srgbClr val="595959"/>
                </a:solidFill>
                <a:latin typeface="Calibri"/>
                <a:ea typeface="Calibri"/>
                <a:cs typeface="Calibri"/>
                <a:sym typeface="Calibri"/>
              </a:rPr>
              <a:t>owing which variables might affect sedimentation, including viscosity, floc size and type, as well as salt content</a:t>
            </a:r>
            <a:endParaRPr sz="1800">
              <a:solidFill>
                <a:srgbClr val="595959"/>
              </a:solidFill>
              <a:latin typeface="Calibri"/>
              <a:ea typeface="Calibri"/>
              <a:cs typeface="Calibri"/>
              <a:sym typeface="Calibri"/>
            </a:endParaRPr>
          </a:p>
          <a:p>
            <a:pPr indent="-342900" lvl="1" marL="914400" marR="0" rtl="0" algn="l">
              <a:lnSpc>
                <a:spcPct val="115000"/>
              </a:lnSpc>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Understanding how pH either affects or is affected by these variables</a:t>
            </a:r>
            <a:endParaRPr sz="1800">
              <a:solidFill>
                <a:srgbClr val="595959"/>
              </a:solidFill>
              <a:latin typeface="Calibri"/>
              <a:ea typeface="Calibri"/>
              <a:cs typeface="Calibri"/>
              <a:sym typeface="Calibri"/>
            </a:endParaRPr>
          </a:p>
          <a:p>
            <a:pPr indent="-25400" lvl="0" marL="0" marR="0" rtl="0" algn="l">
              <a:lnSpc>
                <a:spcPct val="115000"/>
              </a:lnSpc>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Building our lab set-up based on past teams, altering for our specific needs</a:t>
            </a:r>
            <a:endParaRPr sz="1800">
              <a:solidFill>
                <a:srgbClr val="595959"/>
              </a:solidFill>
              <a:latin typeface="Calibri"/>
              <a:ea typeface="Calibri"/>
              <a:cs typeface="Calibri"/>
              <a:sym typeface="Calibri"/>
            </a:endParaRPr>
          </a:p>
          <a:p>
            <a:pPr indent="-25400" lvl="0" marL="0" marR="0" rtl="0" algn="l">
              <a:lnSpc>
                <a:spcPct val="115000"/>
              </a:lnSpc>
              <a:spcBef>
                <a:spcPts val="0"/>
              </a:spcBef>
              <a:spcAft>
                <a:spcPts val="0"/>
              </a:spcAft>
              <a:buClr>
                <a:srgbClr val="595959"/>
              </a:buClr>
              <a:buSzPts val="1800"/>
              <a:buFont typeface="Calibri"/>
              <a:buChar char="•"/>
            </a:pPr>
            <a:r>
              <a:rPr lang="en-US" sz="1800">
                <a:solidFill>
                  <a:srgbClr val="595959"/>
                </a:solidFill>
                <a:latin typeface="Calibri"/>
                <a:ea typeface="Calibri"/>
                <a:cs typeface="Calibri"/>
                <a:sym typeface="Calibri"/>
              </a:rPr>
              <a:t>Challenges: getting set up and acquiring necessary materials </a:t>
            </a:r>
            <a:endParaRPr sz="1800">
              <a:solidFill>
                <a:srgbClr val="595959"/>
              </a:solidFill>
              <a:latin typeface="Calibri"/>
              <a:ea typeface="Calibri"/>
              <a:cs typeface="Calibri"/>
              <a:sym typeface="Calibri"/>
            </a:endParaRPr>
          </a:p>
        </p:txBody>
      </p:sp>
      <p:sp>
        <p:nvSpPr>
          <p:cNvPr id="184" name="Google Shape;184;p19"/>
          <p:cNvSpPr txBox="1"/>
          <p:nvPr/>
        </p:nvSpPr>
        <p:spPr>
          <a:xfrm>
            <a:off x="4314875" y="4763425"/>
            <a:ext cx="46818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a:t>
            </a:r>
            <a:r>
              <a:rPr b="1" i="0" lang="en-US" sz="1000" u="none" cap="none" strike="noStrike">
                <a:solidFill>
                  <a:srgbClr val="0B68FF"/>
                </a:solidFill>
                <a:latin typeface="Arial"/>
                <a:ea typeface="Arial"/>
                <a:cs typeface="Arial"/>
                <a:sym typeface="Arial"/>
              </a:rPr>
              <a:t>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Spring 2022</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p:txBody>
      </p:sp>
      <p:sp>
        <p:nvSpPr>
          <p:cNvPr id="185" name="Google Shape;185;p19"/>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First Steps</a:t>
            </a:r>
            <a:endParaRPr b="0" i="0" sz="4000" u="none" cap="none" strike="noStrike">
              <a:solidFill>
                <a:srgbClr val="0B68FF"/>
              </a:solidFill>
              <a:latin typeface="Arial"/>
              <a:ea typeface="Arial"/>
              <a:cs typeface="Arial"/>
              <a:sym typeface="Arial"/>
            </a:endParaRPr>
          </a:p>
        </p:txBody>
      </p:sp>
      <p:pic>
        <p:nvPicPr>
          <p:cNvPr id="186" name="Google Shape;186;p19"/>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
        <p:nvSpPr>
          <p:cNvPr id="187" name="Google Shape;187;p19"/>
          <p:cNvSpPr txBox="1"/>
          <p:nvPr/>
        </p:nvSpPr>
        <p:spPr>
          <a:xfrm>
            <a:off x="5205112" y="2250000"/>
            <a:ext cx="3526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6: Diagram of varying floc sizes based on diameter</a:t>
            </a:r>
            <a:endParaRPr sz="1000"/>
          </a:p>
        </p:txBody>
      </p:sp>
      <p:pic>
        <p:nvPicPr>
          <p:cNvPr id="188" name="Google Shape;188;p19"/>
          <p:cNvPicPr preferRelativeResize="0"/>
          <p:nvPr/>
        </p:nvPicPr>
        <p:blipFill>
          <a:blip r:embed="rId4">
            <a:alphaModFix/>
          </a:blip>
          <a:stretch>
            <a:fillRect/>
          </a:stretch>
        </p:blipFill>
        <p:spPr>
          <a:xfrm>
            <a:off x="5729675" y="780288"/>
            <a:ext cx="2440915" cy="1507612"/>
          </a:xfrm>
          <a:prstGeom prst="rect">
            <a:avLst/>
          </a:prstGeom>
          <a:noFill/>
          <a:ln>
            <a:noFill/>
          </a:ln>
        </p:spPr>
      </p:pic>
      <p:pic>
        <p:nvPicPr>
          <p:cNvPr id="189" name="Google Shape;189;p19"/>
          <p:cNvPicPr preferRelativeResize="0"/>
          <p:nvPr/>
        </p:nvPicPr>
        <p:blipFill rotWithShape="1">
          <a:blip r:embed="rId5">
            <a:alphaModFix/>
          </a:blip>
          <a:srcRect b="16004" l="0" r="0" t="10713"/>
          <a:stretch/>
        </p:blipFill>
        <p:spPr>
          <a:xfrm>
            <a:off x="5125650" y="2748700"/>
            <a:ext cx="3685125" cy="1281655"/>
          </a:xfrm>
          <a:prstGeom prst="rect">
            <a:avLst/>
          </a:prstGeom>
          <a:noFill/>
          <a:ln>
            <a:noFill/>
          </a:ln>
        </p:spPr>
      </p:pic>
      <p:sp>
        <p:nvSpPr>
          <p:cNvPr id="190" name="Google Shape;190;p19"/>
          <p:cNvSpPr txBox="1"/>
          <p:nvPr/>
        </p:nvSpPr>
        <p:spPr>
          <a:xfrm>
            <a:off x="5201775" y="4027000"/>
            <a:ext cx="3204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7: pH scale based on [H</a:t>
            </a:r>
            <a:r>
              <a:rPr baseline="-25000" lang="en-US" sz="1000"/>
              <a:t>3</a:t>
            </a:r>
            <a:r>
              <a:rPr lang="en-US" sz="1000"/>
              <a:t>O</a:t>
            </a:r>
            <a:r>
              <a:rPr baseline="30000" lang="en-US" sz="1000"/>
              <a:t>+</a:t>
            </a:r>
            <a:r>
              <a:rPr lang="en-US" sz="1000"/>
              <a:t>] and [OH</a:t>
            </a:r>
            <a:r>
              <a:rPr baseline="30000" lang="en-US" sz="1000"/>
              <a:t>-</a:t>
            </a:r>
            <a:r>
              <a:rPr lang="en-US" sz="1000"/>
              <a:t>]</a:t>
            </a:r>
            <a:endParaRPr sz="1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0"/>
          <p:cNvSpPr txBox="1"/>
          <p:nvPr/>
        </p:nvSpPr>
        <p:spPr>
          <a:xfrm>
            <a:off x="4195325" y="4763425"/>
            <a:ext cx="48015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a:t>
            </a:r>
            <a:r>
              <a:rPr b="1" i="0" lang="en-US" sz="1000" u="none" cap="none" strike="noStrike">
                <a:solidFill>
                  <a:srgbClr val="0B68FF"/>
                </a:solidFill>
                <a:latin typeface="Arial"/>
                <a:ea typeface="Arial"/>
                <a:cs typeface="Arial"/>
                <a:sym typeface="Arial"/>
              </a:rPr>
              <a:t>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a:t>
            </a:r>
            <a:r>
              <a:rPr b="1" lang="en-US" sz="1000">
                <a:solidFill>
                  <a:srgbClr val="7F7F7F"/>
                </a:solidFill>
              </a:rPr>
              <a:t>Presentation</a:t>
            </a:r>
            <a:r>
              <a:rPr b="1" lang="en-US" sz="1000">
                <a:solidFill>
                  <a:srgbClr val="7F7F7F"/>
                </a:solidFill>
              </a:rPr>
              <a:t> Spring </a:t>
            </a:r>
            <a:r>
              <a:rPr b="1" lang="en-US" sz="1000">
                <a:solidFill>
                  <a:srgbClr val="7F7F7F"/>
                </a:solidFill>
              </a:rPr>
              <a:t>2022</a:t>
            </a:r>
            <a:endParaRPr b="1" sz="1000">
              <a:solidFill>
                <a:srgbClr val="7F7F7F"/>
              </a:solidFill>
            </a:endParaRPr>
          </a:p>
        </p:txBody>
      </p:sp>
      <p:sp>
        <p:nvSpPr>
          <p:cNvPr id="196" name="Google Shape;196;p20"/>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Future Tasks</a:t>
            </a:r>
            <a:endParaRPr b="0" i="0" sz="4000" u="none" cap="none" strike="noStrike">
              <a:solidFill>
                <a:srgbClr val="0B68FF"/>
              </a:solidFill>
              <a:latin typeface="Arial"/>
              <a:ea typeface="Arial"/>
              <a:cs typeface="Arial"/>
              <a:sym typeface="Arial"/>
            </a:endParaRPr>
          </a:p>
        </p:txBody>
      </p:sp>
      <p:pic>
        <p:nvPicPr>
          <p:cNvPr id="197" name="Google Shape;197;p20"/>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
        <p:nvSpPr>
          <p:cNvPr id="198" name="Google Shape;198;p20"/>
          <p:cNvSpPr txBox="1"/>
          <p:nvPr/>
        </p:nvSpPr>
        <p:spPr>
          <a:xfrm>
            <a:off x="533550" y="942075"/>
            <a:ext cx="8076900" cy="3455700"/>
          </a:xfrm>
          <a:prstGeom prst="rect">
            <a:avLst/>
          </a:prstGeom>
          <a:noFill/>
          <a:ln>
            <a:noFill/>
          </a:ln>
        </p:spPr>
        <p:txBody>
          <a:bodyPr anchorCtr="0" anchor="t" bIns="91425" lIns="91425" spcFirstLastPara="1" rIns="91425" wrap="square" tIns="91425">
            <a:spAutoFit/>
          </a:bodyPr>
          <a:lstStyle/>
          <a:p>
            <a:pPr indent="-69850" lvl="0" marL="0" rtl="0" algn="l">
              <a:lnSpc>
                <a:spcPct val="150000"/>
              </a:lnSpc>
              <a:spcBef>
                <a:spcPts val="0"/>
              </a:spcBef>
              <a:spcAft>
                <a:spcPts val="0"/>
              </a:spcAft>
              <a:buClr>
                <a:srgbClr val="595959"/>
              </a:buClr>
              <a:buSzPts val="2500"/>
              <a:buFont typeface="Calibri"/>
              <a:buChar char="•"/>
            </a:pPr>
            <a:r>
              <a:rPr lang="en-US" sz="2500">
                <a:solidFill>
                  <a:srgbClr val="595959"/>
                </a:solidFill>
                <a:latin typeface="Calibri"/>
                <a:ea typeface="Calibri"/>
                <a:cs typeface="Calibri"/>
                <a:sym typeface="Calibri"/>
              </a:rPr>
              <a:t>Reviewing past teams’ optimal dosages of coagulant and flow rates</a:t>
            </a:r>
            <a:endParaRPr sz="2500">
              <a:solidFill>
                <a:srgbClr val="595959"/>
              </a:solidFill>
              <a:latin typeface="Calibri"/>
              <a:ea typeface="Calibri"/>
              <a:cs typeface="Calibri"/>
              <a:sym typeface="Calibri"/>
            </a:endParaRPr>
          </a:p>
          <a:p>
            <a:pPr indent="-69850" lvl="0" marL="0" rtl="0" algn="l">
              <a:lnSpc>
                <a:spcPct val="150000"/>
              </a:lnSpc>
              <a:spcBef>
                <a:spcPts val="0"/>
              </a:spcBef>
              <a:spcAft>
                <a:spcPts val="0"/>
              </a:spcAft>
              <a:buClr>
                <a:srgbClr val="595959"/>
              </a:buClr>
              <a:buSzPts val="2500"/>
              <a:buFont typeface="Calibri"/>
              <a:buChar char="•"/>
            </a:pPr>
            <a:r>
              <a:rPr lang="en-US" sz="2500">
                <a:solidFill>
                  <a:srgbClr val="595959"/>
                </a:solidFill>
                <a:latin typeface="Calibri"/>
                <a:ea typeface="Calibri"/>
                <a:cs typeface="Calibri"/>
                <a:sym typeface="Calibri"/>
              </a:rPr>
              <a:t>Connect new computer to apparatus and ProCoDa</a:t>
            </a:r>
            <a:endParaRPr sz="2500">
              <a:solidFill>
                <a:srgbClr val="595959"/>
              </a:solidFill>
              <a:latin typeface="Calibri"/>
              <a:ea typeface="Calibri"/>
              <a:cs typeface="Calibri"/>
              <a:sym typeface="Calibri"/>
            </a:endParaRPr>
          </a:p>
          <a:p>
            <a:pPr indent="-69850" lvl="0" marL="0" rtl="0" algn="l">
              <a:lnSpc>
                <a:spcPct val="150000"/>
              </a:lnSpc>
              <a:spcBef>
                <a:spcPts val="0"/>
              </a:spcBef>
              <a:spcAft>
                <a:spcPts val="0"/>
              </a:spcAft>
              <a:buClr>
                <a:srgbClr val="595959"/>
              </a:buClr>
              <a:buSzPts val="2500"/>
              <a:buFont typeface="Calibri"/>
              <a:buChar char="•"/>
            </a:pPr>
            <a:r>
              <a:rPr lang="en-US" sz="2500">
                <a:solidFill>
                  <a:srgbClr val="595959"/>
                </a:solidFill>
                <a:latin typeface="Calibri"/>
                <a:ea typeface="Calibri"/>
                <a:cs typeface="Calibri"/>
                <a:sym typeface="Calibri"/>
              </a:rPr>
              <a:t>Test connectivity and tubing for any issues</a:t>
            </a:r>
            <a:endParaRPr sz="2500">
              <a:solidFill>
                <a:srgbClr val="595959"/>
              </a:solidFill>
              <a:latin typeface="Calibri"/>
              <a:ea typeface="Calibri"/>
              <a:cs typeface="Calibri"/>
              <a:sym typeface="Calibri"/>
            </a:endParaRPr>
          </a:p>
          <a:p>
            <a:pPr indent="-69850" lvl="0" marL="0" rtl="0" algn="l">
              <a:lnSpc>
                <a:spcPct val="150000"/>
              </a:lnSpc>
              <a:spcBef>
                <a:spcPts val="0"/>
              </a:spcBef>
              <a:spcAft>
                <a:spcPts val="0"/>
              </a:spcAft>
              <a:buClr>
                <a:srgbClr val="595959"/>
              </a:buClr>
              <a:buSzPts val="2500"/>
              <a:buFont typeface="Calibri"/>
              <a:buChar char="•"/>
            </a:pPr>
            <a:r>
              <a:rPr lang="en-US" sz="2500">
                <a:solidFill>
                  <a:srgbClr val="595959"/>
                </a:solidFill>
                <a:latin typeface="Calibri"/>
                <a:ea typeface="Calibri"/>
                <a:cs typeface="Calibri"/>
                <a:sym typeface="Calibri"/>
              </a:rPr>
              <a:t>Start data collection by holding environmental variables constant while varying pH</a:t>
            </a:r>
            <a:endParaRPr sz="2500">
              <a:solidFill>
                <a:srgbClr val="595959"/>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1"/>
          <p:cNvSpPr txBox="1"/>
          <p:nvPr/>
        </p:nvSpPr>
        <p:spPr>
          <a:xfrm>
            <a:off x="1878150" y="793950"/>
            <a:ext cx="5387700" cy="2125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4800" u="none" cap="none" strike="noStrike">
                <a:solidFill>
                  <a:srgbClr val="0B68FF"/>
                </a:solidFill>
                <a:latin typeface="Arial"/>
                <a:ea typeface="Arial"/>
                <a:cs typeface="Arial"/>
                <a:sym typeface="Arial"/>
              </a:rPr>
              <a:t>Q</a:t>
            </a:r>
            <a:r>
              <a:rPr lang="en-US" sz="4800">
                <a:solidFill>
                  <a:srgbClr val="0B68FF"/>
                </a:solidFill>
              </a:rPr>
              <a:t>uestions</a:t>
            </a:r>
            <a:endParaRPr sz="4800">
              <a:solidFill>
                <a:srgbClr val="0B68FF"/>
              </a:solidFill>
            </a:endParaRPr>
          </a:p>
          <a:p>
            <a:pPr indent="0" lvl="0" marL="0" marR="0" rtl="0" algn="ctr">
              <a:spcBef>
                <a:spcPts val="0"/>
              </a:spcBef>
              <a:spcAft>
                <a:spcPts val="0"/>
              </a:spcAft>
              <a:buNone/>
            </a:pPr>
            <a:r>
              <a:rPr lang="en-US" sz="4800">
                <a:solidFill>
                  <a:srgbClr val="0B68FF"/>
                </a:solidFill>
              </a:rPr>
              <a:t>and</a:t>
            </a:r>
            <a:endParaRPr sz="4800">
              <a:solidFill>
                <a:srgbClr val="0B68FF"/>
              </a:solidFill>
            </a:endParaRPr>
          </a:p>
          <a:p>
            <a:pPr indent="0" lvl="0" marL="0" marR="0" rtl="0" algn="ctr">
              <a:spcBef>
                <a:spcPts val="0"/>
              </a:spcBef>
              <a:spcAft>
                <a:spcPts val="0"/>
              </a:spcAft>
              <a:buNone/>
            </a:pPr>
            <a:r>
              <a:rPr lang="en-US" sz="4800">
                <a:solidFill>
                  <a:srgbClr val="0B68FF"/>
                </a:solidFill>
              </a:rPr>
              <a:t>Recommendations</a:t>
            </a:r>
            <a:endParaRPr b="0" i="0" sz="4800" u="none" cap="none" strike="noStrike">
              <a:solidFill>
                <a:srgbClr val="0B68FF"/>
              </a:solidFill>
              <a:latin typeface="Arial"/>
              <a:ea typeface="Arial"/>
              <a:cs typeface="Arial"/>
              <a:sym typeface="Arial"/>
            </a:endParaRPr>
          </a:p>
        </p:txBody>
      </p:sp>
      <p:sp>
        <p:nvSpPr>
          <p:cNvPr id="204" name="Google Shape;204;p21"/>
          <p:cNvSpPr txBox="1"/>
          <p:nvPr/>
        </p:nvSpPr>
        <p:spPr>
          <a:xfrm>
            <a:off x="1630525" y="3218050"/>
            <a:ext cx="2667000" cy="369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200"/>
              <a:t>Dennis Wu</a:t>
            </a:r>
            <a:r>
              <a:rPr lang="en-US" sz="1200"/>
              <a:t> </a:t>
            </a:r>
            <a:r>
              <a:rPr lang="en-US">
                <a:solidFill>
                  <a:schemeClr val="dk1"/>
                </a:solidFill>
              </a:rPr>
              <a:t>|</a:t>
            </a:r>
            <a:r>
              <a:rPr lang="en-US" sz="1200"/>
              <a:t> djw323@cornell.edu</a:t>
            </a:r>
            <a:endParaRPr sz="1200"/>
          </a:p>
        </p:txBody>
      </p:sp>
      <p:sp>
        <p:nvSpPr>
          <p:cNvPr id="205" name="Google Shape;205;p21"/>
          <p:cNvSpPr txBox="1"/>
          <p:nvPr/>
        </p:nvSpPr>
        <p:spPr>
          <a:xfrm>
            <a:off x="4107675" y="4763425"/>
            <a:ext cx="48891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Sedimentation Tank pH</a:t>
            </a:r>
            <a:r>
              <a:rPr b="1" i="0" lang="en-US" sz="1000" u="none" cap="none" strike="noStrike">
                <a:solidFill>
                  <a:srgbClr val="0B68FF"/>
                </a:solidFill>
                <a:latin typeface="Arial"/>
                <a:ea typeface="Arial"/>
                <a:cs typeface="Arial"/>
                <a:sym typeface="Arial"/>
              </a:rPr>
              <a:t> | </a:t>
            </a:r>
            <a:r>
              <a:rPr b="1" lang="en-US" sz="1000">
                <a:solidFill>
                  <a:srgbClr val="0B68FF"/>
                </a:solidFill>
              </a:rPr>
              <a:t>Research</a:t>
            </a:r>
            <a:r>
              <a:rPr b="1" i="0" lang="en-US" sz="1000" u="none" cap="none" strike="noStrike">
                <a:solidFill>
                  <a:srgbClr val="0B68FF"/>
                </a:solidFill>
                <a:latin typeface="Arial"/>
                <a:ea typeface="Arial"/>
                <a:cs typeface="Arial"/>
                <a:sym typeface="Arial"/>
              </a:rPr>
              <a:t> | </a:t>
            </a:r>
            <a:r>
              <a:rPr b="1" lang="en-US" sz="1000">
                <a:solidFill>
                  <a:srgbClr val="888888"/>
                </a:solidFill>
              </a:rPr>
              <a:t>Symposium Presentation</a:t>
            </a:r>
            <a:r>
              <a:rPr b="1" lang="en-US" sz="1000">
                <a:solidFill>
                  <a:srgbClr val="7F7F7F"/>
                </a:solidFill>
              </a:rPr>
              <a:t> Spring </a:t>
            </a:r>
            <a:r>
              <a:rPr b="1" lang="en-US" sz="1000">
                <a:solidFill>
                  <a:srgbClr val="7F7F7F"/>
                </a:solidFill>
              </a:rPr>
              <a:t>2022</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p:txBody>
      </p:sp>
      <p:sp>
        <p:nvSpPr>
          <p:cNvPr id="206" name="Google Shape;206;p21"/>
          <p:cNvSpPr txBox="1"/>
          <p:nvPr/>
        </p:nvSpPr>
        <p:spPr>
          <a:xfrm>
            <a:off x="4826125" y="3218050"/>
            <a:ext cx="2704500" cy="369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200"/>
              <a:t>Isabel Crovella</a:t>
            </a:r>
            <a:r>
              <a:rPr lang="en-US" sz="1200"/>
              <a:t> </a:t>
            </a:r>
            <a:r>
              <a:rPr lang="en-US">
                <a:solidFill>
                  <a:schemeClr val="dk1"/>
                </a:solidFill>
              </a:rPr>
              <a:t>|</a:t>
            </a:r>
            <a:r>
              <a:rPr lang="en-US" sz="1200"/>
              <a:t> isc25@cornell.edu</a:t>
            </a:r>
            <a:endParaRPr sz="1200"/>
          </a:p>
        </p:txBody>
      </p:sp>
      <p:sp>
        <p:nvSpPr>
          <p:cNvPr id="207" name="Google Shape;207;p21"/>
          <p:cNvSpPr txBox="1"/>
          <p:nvPr/>
        </p:nvSpPr>
        <p:spPr>
          <a:xfrm>
            <a:off x="3023850" y="3675375"/>
            <a:ext cx="3096300" cy="369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200"/>
              <a:t>Elizabeth Bunker</a:t>
            </a:r>
            <a:r>
              <a:rPr lang="en-US" sz="1200"/>
              <a:t> // elb248@cornell.edu</a:t>
            </a:r>
            <a:endParaRPr sz="1200"/>
          </a:p>
        </p:txBody>
      </p:sp>
      <p:pic>
        <p:nvPicPr>
          <p:cNvPr id="208" name="Google Shape;208;p21"/>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